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2"/>
  </p:notesMasterIdLst>
  <p:sldIdLst>
    <p:sldId id="311" r:id="rId2"/>
    <p:sldId id="262" r:id="rId3"/>
    <p:sldId id="257" r:id="rId4"/>
    <p:sldId id="258" r:id="rId5"/>
    <p:sldId id="259" r:id="rId6"/>
    <p:sldId id="260" r:id="rId7"/>
    <p:sldId id="261" r:id="rId8"/>
    <p:sldId id="263" r:id="rId9"/>
    <p:sldId id="267" r:id="rId10"/>
    <p:sldId id="266" r:id="rId11"/>
    <p:sldId id="265" r:id="rId12"/>
    <p:sldId id="268" r:id="rId13"/>
    <p:sldId id="269" r:id="rId14"/>
    <p:sldId id="270" r:id="rId15"/>
    <p:sldId id="277" r:id="rId16"/>
    <p:sldId id="272" r:id="rId17"/>
    <p:sldId id="285" r:id="rId18"/>
    <p:sldId id="284" r:id="rId19"/>
    <p:sldId id="278" r:id="rId20"/>
    <p:sldId id="280" r:id="rId21"/>
    <p:sldId id="276" r:id="rId22"/>
    <p:sldId id="286" r:id="rId23"/>
    <p:sldId id="287" r:id="rId24"/>
    <p:sldId id="273" r:id="rId25"/>
    <p:sldId id="279" r:id="rId26"/>
    <p:sldId id="282" r:id="rId27"/>
    <p:sldId id="281" r:id="rId28"/>
    <p:sldId id="283" r:id="rId29"/>
    <p:sldId id="275" r:id="rId30"/>
    <p:sldId id="288" r:id="rId31"/>
    <p:sldId id="289" r:id="rId32"/>
    <p:sldId id="291" r:id="rId33"/>
    <p:sldId id="304" r:id="rId34"/>
    <p:sldId id="305" r:id="rId35"/>
    <p:sldId id="306" r:id="rId36"/>
    <p:sldId id="307" r:id="rId37"/>
    <p:sldId id="308" r:id="rId38"/>
    <p:sldId id="290" r:id="rId39"/>
    <p:sldId id="292" r:id="rId40"/>
    <p:sldId id="293" r:id="rId41"/>
    <p:sldId id="303" r:id="rId42"/>
    <p:sldId id="295" r:id="rId43"/>
    <p:sldId id="294" r:id="rId44"/>
    <p:sldId id="296" r:id="rId45"/>
    <p:sldId id="297" r:id="rId46"/>
    <p:sldId id="298" r:id="rId47"/>
    <p:sldId id="299" r:id="rId48"/>
    <p:sldId id="300" r:id="rId49"/>
    <p:sldId id="301" r:id="rId50"/>
    <p:sldId id="309"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EDC440-774A-4553-B364-F656D5034F4F}" v="1" dt="2023-11-04T11:01:35.196"/>
    <p1510:client id="{8469501D-274C-4DC9-8BFF-D32E4E60AA60}" v="1" dt="2023-06-26T18:36:01.4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18"/>
    <p:restoredTop sz="94609"/>
  </p:normalViewPr>
  <p:slideViewPr>
    <p:cSldViewPr>
      <p:cViewPr varScale="1">
        <p:scale>
          <a:sx n="151" d="100"/>
          <a:sy n="151" d="100"/>
        </p:scale>
        <p:origin x="2592"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E861C-486B-4E18-A0E9-A790238A915C}" type="datetimeFigureOut">
              <a:rPr lang="en-US" smtClean="0"/>
              <a:t>11/4/2023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811066-0135-4CAA-8AD4-89A97190AC0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F811066-0135-4CAA-8AD4-89A97190AC00}" type="slidenum">
              <a:rPr lang="en-US" smtClean="0"/>
              <a:t>20</a:t>
            </a:fld>
            <a:endParaRPr lang="en-US"/>
          </a:p>
        </p:txBody>
      </p:sp>
    </p:spTree>
    <p:extLst>
      <p:ext uri="{BB962C8B-B14F-4D97-AF65-F5344CB8AC3E}">
        <p14:creationId xmlns:p14="http://schemas.microsoft.com/office/powerpoint/2010/main" val="735054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F811066-0135-4CAA-8AD4-89A97190AC00}" type="slidenum">
              <a:rPr lang="en-US" smtClean="0"/>
              <a:t>25</a:t>
            </a:fld>
            <a:endParaRPr lang="en-US"/>
          </a:p>
        </p:txBody>
      </p:sp>
    </p:spTree>
    <p:extLst>
      <p:ext uri="{BB962C8B-B14F-4D97-AF65-F5344CB8AC3E}">
        <p14:creationId xmlns:p14="http://schemas.microsoft.com/office/powerpoint/2010/main" val="6846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F811066-0135-4CAA-8AD4-89A97190AC00}" type="slidenum">
              <a:rPr lang="en-US" smtClean="0"/>
              <a:t>44</a:t>
            </a:fld>
            <a:endParaRPr lang="en-US"/>
          </a:p>
        </p:txBody>
      </p:sp>
    </p:spTree>
    <p:extLst>
      <p:ext uri="{BB962C8B-B14F-4D97-AF65-F5344CB8AC3E}">
        <p14:creationId xmlns:p14="http://schemas.microsoft.com/office/powerpoint/2010/main" val="29211155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102BAB4-8B8D-41DD-85C7-81A0CA962007}"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102BAB4-8B8D-41DD-85C7-81A0CA962007}"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102BAB4-8B8D-41DD-85C7-81A0CA962007}" type="datetimeFigureOut">
              <a:rPr lang="en-US" smtClean="0"/>
              <a:t>11/4/2023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102BAB4-8B8D-41DD-85C7-81A0CA962007}"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102BAB4-8B8D-41DD-85C7-81A0CA962007}" type="datetimeFigureOut">
              <a:rPr lang="en-US" smtClean="0"/>
              <a:t>11/4/2023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102BAB4-8B8D-41DD-85C7-81A0CA962007}" type="datetimeFigureOut">
              <a:rPr lang="en-US" smtClean="0"/>
              <a:t>11/4/2023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02BAB4-8B8D-41DD-85C7-81A0CA962007}" type="datetimeFigureOut">
              <a:rPr lang="en-US" smtClean="0"/>
              <a:t>11/4/2023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02BAB4-8B8D-41DD-85C7-81A0CA962007}"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102BAB4-8B8D-41DD-85C7-81A0CA962007}" type="datetimeFigureOut">
              <a:rPr lang="en-US" smtClean="0"/>
              <a:t>11/4/2023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44824F-EBE0-443F-8A8F-F64816AF04D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02BAB4-8B8D-41DD-85C7-81A0CA962007}" type="datetimeFigureOut">
              <a:rPr lang="en-US" smtClean="0"/>
              <a:t>11/4/2023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44824F-EBE0-443F-8A8F-F64816AF04D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20.jpeg"/></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xNBMNKjpJzM" TargetMode="External"/><Relationship Id="rId2" Type="http://schemas.openxmlformats.org/officeDocument/2006/relationships/hyperlink" Target="https://www.treinaweb.com.br/blog/concorrencia-paralelismo-processos-threads-programacao-sincrona-e-assincrona" TargetMode="External"/><Relationship Id="rId1" Type="http://schemas.openxmlformats.org/officeDocument/2006/relationships/slideLayout" Target="../slideLayouts/slideLayout2.xml"/><Relationship Id="rId4" Type="http://schemas.openxmlformats.org/officeDocument/2006/relationships/hyperlink" Target="https://medium.com/@edytarcio/async-await-introdu%C3%A7%C3%A3o-%C3%A0-programa%C3%A7%C3%A3o-ass%C3%ADncrona-em-python-fa30d077018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BBD5B30-C741-4E67-AFD8-17917090A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Imagem de vídeo game&#10;&#10;Descrição gerada automaticamente com confiança baixa">
            <a:extLst>
              <a:ext uri="{FF2B5EF4-FFF2-40B4-BE49-F238E27FC236}">
                <a16:creationId xmlns:a16="http://schemas.microsoft.com/office/drawing/2014/main" id="{E8417C29-02D8-D1FB-D88E-0993C1A74D29}"/>
              </a:ext>
            </a:extLst>
          </p:cNvPr>
          <p:cNvPicPr>
            <a:picLocks noChangeAspect="1"/>
          </p:cNvPicPr>
          <p:nvPr/>
        </p:nvPicPr>
        <p:blipFill rotWithShape="1">
          <a:blip r:embed="rId2">
            <a:extLst>
              <a:ext uri="{28A0092B-C50C-407E-A947-70E740481C1C}">
                <a14:useLocalDpi xmlns:a14="http://schemas.microsoft.com/office/drawing/2010/main" val="0"/>
              </a:ext>
            </a:extLst>
          </a:blip>
          <a:srcRect l="67184" r="8897"/>
          <a:stretch/>
        </p:blipFill>
        <p:spPr>
          <a:xfrm>
            <a:off x="5863187" y="10"/>
            <a:ext cx="3280813" cy="6857990"/>
          </a:xfrm>
          <a:custGeom>
            <a:avLst/>
            <a:gdLst/>
            <a:ahLst/>
            <a:cxnLst/>
            <a:rect l="l" t="t" r="r" b="b"/>
            <a:pathLst>
              <a:path w="4374417" h="6858000">
                <a:moveTo>
                  <a:pt x="22719" y="0"/>
                </a:moveTo>
                <a:lnTo>
                  <a:pt x="4374417" y="0"/>
                </a:lnTo>
                <a:lnTo>
                  <a:pt x="4374417" y="6858000"/>
                </a:lnTo>
                <a:lnTo>
                  <a:pt x="0" y="6858000"/>
                </a:lnTo>
                <a:lnTo>
                  <a:pt x="6670" y="6845555"/>
                </a:lnTo>
                <a:cubicBezTo>
                  <a:pt x="495881" y="5886487"/>
                  <a:pt x="785588" y="4695963"/>
                  <a:pt x="785588" y="3406233"/>
                </a:cubicBezTo>
                <a:cubicBezTo>
                  <a:pt x="785588" y="2215714"/>
                  <a:pt x="538737" y="1109724"/>
                  <a:pt x="115983" y="192283"/>
                </a:cubicBezTo>
                <a:close/>
              </a:path>
            </a:pathLst>
          </a:custGeom>
        </p:spPr>
      </p:pic>
      <p:pic>
        <p:nvPicPr>
          <p:cNvPr id="8" name="Imagem 7" descr="Imagem em preto e branco de um relógio&#10;&#10;Descrição gerada automaticamente">
            <a:extLst>
              <a:ext uri="{FF2B5EF4-FFF2-40B4-BE49-F238E27FC236}">
                <a16:creationId xmlns:a16="http://schemas.microsoft.com/office/drawing/2014/main" id="{80191E23-1E59-5856-36C3-E9A1046A3418}"/>
              </a:ext>
            </a:extLst>
          </p:cNvPr>
          <p:cNvPicPr>
            <a:picLocks noChangeAspect="1"/>
          </p:cNvPicPr>
          <p:nvPr/>
        </p:nvPicPr>
        <p:blipFill rotWithShape="1">
          <a:blip r:embed="rId3">
            <a:extLst>
              <a:ext uri="{28A0092B-C50C-407E-A947-70E740481C1C}">
                <a14:useLocalDpi xmlns:a14="http://schemas.microsoft.com/office/drawing/2010/main" val="0"/>
              </a:ext>
            </a:extLst>
          </a:blip>
          <a:srcRect t="23713" r="-2" b="9111"/>
          <a:stretch/>
        </p:blipFill>
        <p:spPr>
          <a:xfrm>
            <a:off x="2679239"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p:spPr>
      </p:pic>
      <p:pic>
        <p:nvPicPr>
          <p:cNvPr id="11" name="Imagem 10" descr="Relógio de ponteiros&#10;&#10;Descrição gerada automaticamente com confiança média">
            <a:extLst>
              <a:ext uri="{FF2B5EF4-FFF2-40B4-BE49-F238E27FC236}">
                <a16:creationId xmlns:a16="http://schemas.microsoft.com/office/drawing/2014/main" id="{61270979-4A30-476A-D8F5-664F10376969}"/>
              </a:ext>
            </a:extLst>
          </p:cNvPr>
          <p:cNvPicPr>
            <a:picLocks noChangeAspect="1"/>
          </p:cNvPicPr>
          <p:nvPr/>
        </p:nvPicPr>
        <p:blipFill rotWithShape="1">
          <a:blip r:embed="rId4">
            <a:extLst>
              <a:ext uri="{28A0092B-C50C-407E-A947-70E740481C1C}">
                <a14:useLocalDpi xmlns:a14="http://schemas.microsoft.com/office/drawing/2010/main" val="0"/>
              </a:ext>
            </a:extLst>
          </a:blip>
          <a:srcRect t="7919" r="-3" b="-3"/>
          <a:stretch/>
        </p:blipFill>
        <p:spPr>
          <a:xfrm>
            <a:off x="2719018"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p:spPr>
      </p:pic>
      <p:sp useBgFill="1">
        <p:nvSpPr>
          <p:cNvPr id="33" name="Freeform: Shape 32">
            <a:extLst>
              <a:ext uri="{FF2B5EF4-FFF2-40B4-BE49-F238E27FC236}">
                <a16:creationId xmlns:a16="http://schemas.microsoft.com/office/drawing/2014/main" id="{189BBEAA-BB93-4878-8C95-3C8AADE2E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97852" cy="6858000"/>
          </a:xfrm>
          <a:custGeom>
            <a:avLst/>
            <a:gdLst>
              <a:gd name="connsiteX0" fmla="*/ 0 w 4397136"/>
              <a:gd name="connsiteY0" fmla="*/ 0 h 6858000"/>
              <a:gd name="connsiteX1" fmla="*/ 3599069 w 4397136"/>
              <a:gd name="connsiteY1" fmla="*/ 0 h 6858000"/>
              <a:gd name="connsiteX2" fmla="*/ 3634072 w 4397136"/>
              <a:gd name="connsiteY2" fmla="*/ 58977 h 6858000"/>
              <a:gd name="connsiteX3" fmla="*/ 4397136 w 4397136"/>
              <a:gd name="connsiteY3" fmla="*/ 3474189 h 6858000"/>
              <a:gd name="connsiteX4" fmla="*/ 3802221 w 4397136"/>
              <a:gd name="connsiteY4" fmla="*/ 6546415 h 6858000"/>
              <a:gd name="connsiteX5" fmla="*/ 3649466 w 4397136"/>
              <a:gd name="connsiteY5" fmla="*/ 6858000 h 6858000"/>
              <a:gd name="connsiteX6" fmla="*/ 0 w 439713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7136" h="6858000">
                <a:moveTo>
                  <a:pt x="0" y="0"/>
                </a:moveTo>
                <a:lnTo>
                  <a:pt x="3599069" y="0"/>
                </a:lnTo>
                <a:lnTo>
                  <a:pt x="3634072" y="58977"/>
                </a:lnTo>
                <a:cubicBezTo>
                  <a:pt x="4105532" y="933006"/>
                  <a:pt x="4397136" y="2140466"/>
                  <a:pt x="4397136" y="3474189"/>
                </a:cubicBezTo>
                <a:cubicBezTo>
                  <a:pt x="4397136" y="4641197"/>
                  <a:pt x="4173877" y="5711534"/>
                  <a:pt x="3802221" y="6546415"/>
                </a:cubicBezTo>
                <a:lnTo>
                  <a:pt x="3649466"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5" name="Freeform: Shape 34">
            <a:extLst>
              <a:ext uri="{FF2B5EF4-FFF2-40B4-BE49-F238E27FC236}">
                <a16:creationId xmlns:a16="http://schemas.microsoft.com/office/drawing/2014/main" id="{D529C0C6-AAEB-4982-A9E6-BC6A8B2AEF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89878" cy="6858000"/>
          </a:xfrm>
          <a:custGeom>
            <a:avLst/>
            <a:gdLst>
              <a:gd name="connsiteX0" fmla="*/ 0 w 4386504"/>
              <a:gd name="connsiteY0" fmla="*/ 0 h 6858000"/>
              <a:gd name="connsiteX1" fmla="*/ 3588437 w 4386504"/>
              <a:gd name="connsiteY1" fmla="*/ 0 h 6858000"/>
              <a:gd name="connsiteX2" fmla="*/ 3623440 w 4386504"/>
              <a:gd name="connsiteY2" fmla="*/ 58977 h 6858000"/>
              <a:gd name="connsiteX3" fmla="*/ 4386504 w 4386504"/>
              <a:gd name="connsiteY3" fmla="*/ 3474189 h 6858000"/>
              <a:gd name="connsiteX4" fmla="*/ 3791589 w 4386504"/>
              <a:gd name="connsiteY4" fmla="*/ 6546415 h 6858000"/>
              <a:gd name="connsiteX5" fmla="*/ 3638834 w 4386504"/>
              <a:gd name="connsiteY5" fmla="*/ 6858000 h 6858000"/>
              <a:gd name="connsiteX6" fmla="*/ 0 w 438650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6504" h="6858000">
                <a:moveTo>
                  <a:pt x="0" y="0"/>
                </a:moveTo>
                <a:lnTo>
                  <a:pt x="3588437" y="0"/>
                </a:lnTo>
                <a:lnTo>
                  <a:pt x="3623440" y="58977"/>
                </a:lnTo>
                <a:cubicBezTo>
                  <a:pt x="4094900" y="933006"/>
                  <a:pt x="4386504" y="2140466"/>
                  <a:pt x="4386504" y="3474189"/>
                </a:cubicBezTo>
                <a:cubicBezTo>
                  <a:pt x="4386504" y="4641197"/>
                  <a:pt x="4163245" y="5711534"/>
                  <a:pt x="3791589" y="6546415"/>
                </a:cubicBezTo>
                <a:lnTo>
                  <a:pt x="3638834"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CaixaDeTexto 5">
            <a:extLst>
              <a:ext uri="{FF2B5EF4-FFF2-40B4-BE49-F238E27FC236}">
                <a16:creationId xmlns:a16="http://schemas.microsoft.com/office/drawing/2014/main" id="{64D11C7F-0E02-16A7-88C3-34697084F3DE}"/>
              </a:ext>
            </a:extLst>
          </p:cNvPr>
          <p:cNvSpPr txBox="1"/>
          <p:nvPr/>
        </p:nvSpPr>
        <p:spPr>
          <a:xfrm>
            <a:off x="329184" y="1508760"/>
            <a:ext cx="2803130" cy="289864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500" kern="1200" dirty="0">
                <a:solidFill>
                  <a:schemeClr val="tx1"/>
                </a:solidFill>
                <a:latin typeface="+mj-lt"/>
                <a:ea typeface="+mj-ea"/>
                <a:cs typeface="+mj-cs"/>
              </a:rPr>
              <a:t>Assincronismo com linguagem Python</a:t>
            </a:r>
          </a:p>
        </p:txBody>
      </p:sp>
      <p:sp>
        <p:nvSpPr>
          <p:cNvPr id="37" name="Rectangle 36">
            <a:extLst>
              <a:ext uri="{FF2B5EF4-FFF2-40B4-BE49-F238E27FC236}">
                <a16:creationId xmlns:a16="http://schemas.microsoft.com/office/drawing/2014/main" id="{80D36F24-5EC0-4A09-9836-6580E1D4B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7704"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7C0B334E-66E0-442A-8306-19629EC2DC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4544568"/>
            <a:ext cx="256122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Imagem 11">
            <a:extLst>
              <a:ext uri="{FF2B5EF4-FFF2-40B4-BE49-F238E27FC236}">
                <a16:creationId xmlns:a16="http://schemas.microsoft.com/office/drawing/2014/main" id="{6955F322-8F3F-BE4E-F170-596247406A48}"/>
              </a:ext>
            </a:extLst>
          </p:cNvPr>
          <p:cNvPicPr>
            <a:picLocks noChangeAspect="1"/>
          </p:cNvPicPr>
          <p:nvPr/>
        </p:nvPicPr>
        <p:blipFill>
          <a:blip r:embed="rId5"/>
          <a:stretch>
            <a:fillRect/>
          </a:stretch>
        </p:blipFill>
        <p:spPr>
          <a:xfrm>
            <a:off x="195203" y="5527586"/>
            <a:ext cx="435653" cy="433417"/>
          </a:xfrm>
          <a:prstGeom prst="rect">
            <a:avLst/>
          </a:prstGeom>
        </p:spPr>
      </p:pic>
      <p:sp>
        <p:nvSpPr>
          <p:cNvPr id="13" name="CaixaDeTexto 12">
            <a:extLst>
              <a:ext uri="{FF2B5EF4-FFF2-40B4-BE49-F238E27FC236}">
                <a16:creationId xmlns:a16="http://schemas.microsoft.com/office/drawing/2014/main" id="{8C74997B-F826-E589-8729-A41B493DFCB2}"/>
              </a:ext>
            </a:extLst>
          </p:cNvPr>
          <p:cNvSpPr txBox="1"/>
          <p:nvPr/>
        </p:nvSpPr>
        <p:spPr>
          <a:xfrm>
            <a:off x="670694" y="5631285"/>
            <a:ext cx="1116991" cy="430887"/>
          </a:xfrm>
          <a:prstGeom prst="rect">
            <a:avLst/>
          </a:prstGeom>
          <a:noFill/>
        </p:spPr>
        <p:txBody>
          <a:bodyPr wrap="square" rtlCol="0">
            <a:spAutoFit/>
          </a:bodyPr>
          <a:lstStyle/>
          <a:p>
            <a:r>
              <a:rPr lang="pt-BR" sz="1100" dirty="0"/>
              <a:t>Michael Medina</a:t>
            </a:r>
          </a:p>
          <a:p>
            <a:endParaRPr lang="pt-BR" sz="1100" dirty="0"/>
          </a:p>
        </p:txBody>
      </p:sp>
      <p:pic>
        <p:nvPicPr>
          <p:cNvPr id="14" name="Picture 6" descr="Slack – Apps no Google Play">
            <a:extLst>
              <a:ext uri="{FF2B5EF4-FFF2-40B4-BE49-F238E27FC236}">
                <a16:creationId xmlns:a16="http://schemas.microsoft.com/office/drawing/2014/main" id="{FC0E2107-82ED-FE8F-D7FF-1C47FD7D75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386" y="6148137"/>
            <a:ext cx="433417" cy="433417"/>
          </a:xfrm>
          <a:prstGeom prst="rect">
            <a:avLst/>
          </a:prstGeom>
          <a:noFill/>
          <a:extLst>
            <a:ext uri="{909E8E84-426E-40DD-AFC4-6F175D3DCCD1}">
              <a14:hiddenFill xmlns:a14="http://schemas.microsoft.com/office/drawing/2010/main">
                <a:solidFill>
                  <a:srgbClr val="FFFFFF"/>
                </a:solidFill>
              </a14:hiddenFill>
            </a:ext>
          </a:extLst>
        </p:spPr>
      </p:pic>
      <p:sp>
        <p:nvSpPr>
          <p:cNvPr id="16" name="CaixaDeTexto 15">
            <a:extLst>
              <a:ext uri="{FF2B5EF4-FFF2-40B4-BE49-F238E27FC236}">
                <a16:creationId xmlns:a16="http://schemas.microsoft.com/office/drawing/2014/main" id="{8BDF3A92-95CD-C8E4-C5CF-29761EB5D786}"/>
              </a:ext>
            </a:extLst>
          </p:cNvPr>
          <p:cNvSpPr txBox="1"/>
          <p:nvPr/>
        </p:nvSpPr>
        <p:spPr>
          <a:xfrm>
            <a:off x="670694" y="6210301"/>
            <a:ext cx="1234306" cy="430887"/>
          </a:xfrm>
          <a:prstGeom prst="rect">
            <a:avLst/>
          </a:prstGeom>
          <a:noFill/>
        </p:spPr>
        <p:txBody>
          <a:bodyPr wrap="square" rtlCol="0">
            <a:spAutoFit/>
          </a:bodyPr>
          <a:lstStyle/>
          <a:p>
            <a:r>
              <a:rPr lang="pt-BR" sz="1100" dirty="0"/>
              <a:t>@Michael Medina</a:t>
            </a:r>
          </a:p>
          <a:p>
            <a:endParaRPr lang="pt-BR" sz="1100" dirty="0"/>
          </a:p>
        </p:txBody>
      </p:sp>
    </p:spTree>
    <p:extLst>
      <p:ext uri="{BB962C8B-B14F-4D97-AF65-F5344CB8AC3E}">
        <p14:creationId xmlns:p14="http://schemas.microsoft.com/office/powerpoint/2010/main" val="38063884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11" name="Rectangle 819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Rob Pike - 'Concurrency Is Not Parallelism' on Vimeo">
            <a:extLst>
              <a:ext uri="{FF2B5EF4-FFF2-40B4-BE49-F238E27FC236}">
                <a16:creationId xmlns:a16="http://schemas.microsoft.com/office/drawing/2014/main" id="{DBEF9C24-1567-EFA7-78D8-69533DF5AE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758" r="8758"/>
          <a:stretch/>
        </p:blipFill>
        <p:spPr bwMode="auto">
          <a:xfrm>
            <a:off x="1889483" y="10"/>
            <a:ext cx="7252231" cy="6857990"/>
          </a:xfrm>
          <a:prstGeom prst="rect">
            <a:avLst/>
          </a:prstGeom>
          <a:noFill/>
          <a:extLst>
            <a:ext uri="{909E8E84-426E-40DD-AFC4-6F175D3DCCD1}">
              <a14:hiddenFill xmlns:a14="http://schemas.microsoft.com/office/drawing/2010/main">
                <a:solidFill>
                  <a:srgbClr val="FFFFFF"/>
                </a:solidFill>
              </a14:hiddenFill>
            </a:ext>
          </a:extLst>
        </p:spPr>
      </p:pic>
      <p:sp>
        <p:nvSpPr>
          <p:cNvPr id="8212" name="Rectangle 820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aixaDeTexto 3">
            <a:extLst>
              <a:ext uri="{FF2B5EF4-FFF2-40B4-BE49-F238E27FC236}">
                <a16:creationId xmlns:a16="http://schemas.microsoft.com/office/drawing/2014/main" id="{E18B56A1-D28E-A803-3DDD-3BDA43049973}"/>
              </a:ext>
            </a:extLst>
          </p:cNvPr>
          <p:cNvSpPr txBox="1"/>
          <p:nvPr/>
        </p:nvSpPr>
        <p:spPr>
          <a:xfrm>
            <a:off x="628650" y="2434201"/>
            <a:ext cx="3943350" cy="3742762"/>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700" b="0" i="0" dirty="0">
                <a:effectLst/>
              </a:rPr>
              <a:t>“ </a:t>
            </a:r>
            <a:r>
              <a:rPr lang="pt-BR" sz="1700" b="0" i="0" dirty="0">
                <a:effectLst/>
              </a:rPr>
              <a:t>Concorrência</a:t>
            </a:r>
            <a:r>
              <a:rPr lang="en-US" sz="1700" b="0" i="0" dirty="0">
                <a:effectLst/>
              </a:rPr>
              <a:t> é sobre </a:t>
            </a:r>
            <a:r>
              <a:rPr lang="en-US" sz="1700" b="1" i="0" dirty="0">
                <a:effectLst/>
              </a:rPr>
              <a:t>lidar</a:t>
            </a:r>
            <a:r>
              <a:rPr lang="en-US" sz="1700" b="0" i="0" dirty="0">
                <a:effectLst/>
              </a:rPr>
              <a:t> com várias coisas ao mesmo tempo e paralelismo é sobre </a:t>
            </a:r>
            <a:r>
              <a:rPr lang="en-US" sz="1700" b="1" i="0" dirty="0" err="1">
                <a:effectLst/>
              </a:rPr>
              <a:t>fazer</a:t>
            </a:r>
            <a:r>
              <a:rPr lang="en-US" sz="1700" b="0" i="0" dirty="0">
                <a:effectLst/>
              </a:rPr>
              <a:t> várias coisas ao mesmo tempo. Concorrência é um conceito mais a nível de software e paralelismo mais a nível de hardware.” </a:t>
            </a:r>
            <a:endParaRPr lang="en-US" sz="1700" dirty="0"/>
          </a:p>
        </p:txBody>
      </p:sp>
      <p:sp>
        <p:nvSpPr>
          <p:cNvPr id="2" name="CaixaDeTexto 1">
            <a:extLst>
              <a:ext uri="{FF2B5EF4-FFF2-40B4-BE49-F238E27FC236}">
                <a16:creationId xmlns:a16="http://schemas.microsoft.com/office/drawing/2014/main" id="{AEDAFBFB-3DFA-97E6-7EFA-B30DACEA4796}"/>
              </a:ext>
            </a:extLst>
          </p:cNvPr>
          <p:cNvSpPr txBox="1"/>
          <p:nvPr/>
        </p:nvSpPr>
        <p:spPr>
          <a:xfrm>
            <a:off x="466725" y="5638800"/>
            <a:ext cx="2133600" cy="369332"/>
          </a:xfrm>
          <a:prstGeom prst="rect">
            <a:avLst/>
          </a:prstGeom>
          <a:noFill/>
        </p:spPr>
        <p:txBody>
          <a:bodyPr wrap="square" rtlCol="0">
            <a:spAutoFit/>
          </a:bodyPr>
          <a:lstStyle/>
          <a:p>
            <a:r>
              <a:rPr lang="pt-BR" b="0" i="0" dirty="0">
                <a:solidFill>
                  <a:srgbClr val="000000"/>
                </a:solidFill>
                <a:effectLst/>
                <a:latin typeface="Arial" panose="020B0604020202020204" pitchFamily="34" charset="0"/>
              </a:rPr>
              <a:t>Rob Pike</a:t>
            </a:r>
            <a:endParaRPr lang="pt-BR" dirty="0"/>
          </a:p>
        </p:txBody>
      </p:sp>
    </p:spTree>
    <p:extLst>
      <p:ext uri="{BB962C8B-B14F-4D97-AF65-F5344CB8AC3E}">
        <p14:creationId xmlns:p14="http://schemas.microsoft.com/office/powerpoint/2010/main" val="18328123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3F1C87F-D030-9564-BBE1-21E216EB3B7E}"/>
              </a:ext>
            </a:extLst>
          </p:cNvPr>
          <p:cNvSpPr>
            <a:spLocks noGrp="1"/>
          </p:cNvSpPr>
          <p:nvPr>
            <p:ph type="title"/>
          </p:nvPr>
        </p:nvSpPr>
        <p:spPr>
          <a:xfrm>
            <a:off x="5886450" y="1122363"/>
            <a:ext cx="3017520" cy="3204134"/>
          </a:xfrm>
        </p:spPr>
        <p:txBody>
          <a:bodyPr vert="horz" lIns="91440" tIns="45720" rIns="91440" bIns="45720" rtlCol="0" anchor="b">
            <a:normAutofit/>
          </a:bodyPr>
          <a:lstStyle/>
          <a:p>
            <a:pPr algn="l">
              <a:lnSpc>
                <a:spcPct val="90000"/>
              </a:lnSpc>
            </a:pPr>
            <a:r>
              <a:rPr lang="en-US" sz="3900" kern="1200" dirty="0">
                <a:solidFill>
                  <a:schemeClr val="tx1"/>
                </a:solidFill>
                <a:latin typeface="+mj-lt"/>
                <a:ea typeface="+mj-ea"/>
                <a:cs typeface="+mj-cs"/>
              </a:rPr>
              <a:t>Concorrência x Paralelismo</a:t>
            </a:r>
          </a:p>
        </p:txBody>
      </p:sp>
      <p:pic>
        <p:nvPicPr>
          <p:cNvPr id="4" name="Imagem 3">
            <a:extLst>
              <a:ext uri="{FF2B5EF4-FFF2-40B4-BE49-F238E27FC236}">
                <a16:creationId xmlns:a16="http://schemas.microsoft.com/office/drawing/2014/main" id="{A9FDBF4B-4624-6C11-367C-227B55513EAC}"/>
              </a:ext>
            </a:extLst>
          </p:cNvPr>
          <p:cNvPicPr>
            <a:picLocks noChangeAspect="1"/>
          </p:cNvPicPr>
          <p:nvPr/>
        </p:nvPicPr>
        <p:blipFill>
          <a:blip r:embed="rId2"/>
          <a:stretch>
            <a:fillRect/>
          </a:stretch>
        </p:blipFill>
        <p:spPr>
          <a:xfrm>
            <a:off x="237744" y="1488004"/>
            <a:ext cx="5290219" cy="3729604"/>
          </a:xfrm>
          <a:prstGeom prst="rect">
            <a:avLst/>
          </a:prstGeom>
        </p:spPr>
      </p:pic>
      <p:sp>
        <p:nvSpPr>
          <p:cNvPr id="11" name="Rectangle 1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796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8736"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338233308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EE131C-0491-1AA4-F028-0C8F0BEC89E7}"/>
              </a:ext>
            </a:extLst>
          </p:cNvPr>
          <p:cNvSpPr>
            <a:spLocks noGrp="1"/>
          </p:cNvSpPr>
          <p:nvPr>
            <p:ph type="title"/>
          </p:nvPr>
        </p:nvSpPr>
        <p:spPr>
          <a:xfrm>
            <a:off x="433988" y="1122363"/>
            <a:ext cx="8276021" cy="3174690"/>
          </a:xfrm>
        </p:spPr>
        <p:txBody>
          <a:bodyPr vert="horz" lIns="91440" tIns="45720" rIns="91440" bIns="45720" rtlCol="0" anchor="b">
            <a:normAutofit/>
          </a:bodyPr>
          <a:lstStyle/>
          <a:p>
            <a:pPr algn="l">
              <a:lnSpc>
                <a:spcPct val="90000"/>
              </a:lnSpc>
            </a:pPr>
            <a:r>
              <a:rPr lang="en-US" sz="7000" kern="1200">
                <a:solidFill>
                  <a:schemeClr val="tx1"/>
                </a:solidFill>
                <a:latin typeface="+mj-lt"/>
                <a:ea typeface="+mj-ea"/>
                <a:cs typeface="+mj-cs"/>
              </a:rPr>
              <a:t>Exemplos</a:t>
            </a:r>
          </a:p>
        </p:txBody>
      </p:sp>
      <p:sp>
        <p:nvSpPr>
          <p:cNvPr id="9" name="Rectangle 8">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28650095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essoa - ícones de pessoas grátis">
            <a:extLst>
              <a:ext uri="{FF2B5EF4-FFF2-40B4-BE49-F238E27FC236}">
                <a16:creationId xmlns:a16="http://schemas.microsoft.com/office/drawing/2014/main" id="{EBF236A5-1A22-84B9-5BC1-7B950A8B5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033" y="3505200"/>
            <a:ext cx="1498600" cy="1498600"/>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Arredondado 3">
            <a:extLst>
              <a:ext uri="{FF2B5EF4-FFF2-40B4-BE49-F238E27FC236}">
                <a16:creationId xmlns:a16="http://schemas.microsoft.com/office/drawing/2014/main" id="{D0D9808C-FF92-09D1-FCCB-A800715C86C9}"/>
              </a:ext>
            </a:extLst>
          </p:cNvPr>
          <p:cNvSpPr/>
          <p:nvPr/>
        </p:nvSpPr>
        <p:spPr>
          <a:xfrm>
            <a:off x="609600" y="1371600"/>
            <a:ext cx="7010400" cy="16764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Vish!! Preciso preparar o almoço </a:t>
            </a:r>
            <a:r>
              <a:rPr lang="pt-BR" dirty="0">
                <a:solidFill>
                  <a:schemeClr val="tx1"/>
                </a:solidFill>
                <a:sym typeface="Wingdings" pitchFamily="2" charset="2"/>
              </a:rPr>
              <a:t></a:t>
            </a:r>
            <a:endParaRPr lang="pt-BR" dirty="0">
              <a:solidFill>
                <a:schemeClr val="tx1"/>
              </a:solidFill>
            </a:endParaRPr>
          </a:p>
        </p:txBody>
      </p:sp>
    </p:spTree>
    <p:extLst>
      <p:ext uri="{BB962C8B-B14F-4D97-AF65-F5344CB8AC3E}">
        <p14:creationId xmlns:p14="http://schemas.microsoft.com/office/powerpoint/2010/main" val="21409630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ssoa - ícones de pessoas grátis">
            <a:extLst>
              <a:ext uri="{FF2B5EF4-FFF2-40B4-BE49-F238E27FC236}">
                <a16:creationId xmlns:a16="http://schemas.microsoft.com/office/drawing/2014/main" id="{293A2D87-8E5B-B58D-339A-93FD226AEB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05000"/>
            <a:ext cx="2387600" cy="2387600"/>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Arredondado 4">
            <a:extLst>
              <a:ext uri="{FF2B5EF4-FFF2-40B4-BE49-F238E27FC236}">
                <a16:creationId xmlns:a16="http://schemas.microsoft.com/office/drawing/2014/main" id="{B206671C-A225-0C4B-713D-0B863DADA21E}"/>
              </a:ext>
            </a:extLst>
          </p:cNvPr>
          <p:cNvSpPr/>
          <p:nvPr/>
        </p:nvSpPr>
        <p:spPr>
          <a:xfrm>
            <a:off x="4114800" y="762000"/>
            <a:ext cx="3352800" cy="53340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ln w="0"/>
                <a:solidFill>
                  <a:schemeClr val="tx1"/>
                </a:solidFill>
                <a:effectLst>
                  <a:outerShdw blurRad="38100" dist="19050" dir="2700000" algn="tl" rotWithShape="0">
                    <a:schemeClr val="dk1">
                      <a:alpha val="40000"/>
                    </a:schemeClr>
                  </a:outerShdw>
                </a:effectLst>
              </a:rPr>
              <a:t>“Vou fazer uma macarronada e assar uma carninha”:</a:t>
            </a:r>
          </a:p>
          <a:p>
            <a:pPr algn="ctr"/>
            <a:endParaRPr lang="pt-BR" dirty="0">
              <a:ln w="0"/>
              <a:solidFill>
                <a:schemeClr val="tx1"/>
              </a:solidFill>
              <a:effectLst>
                <a:outerShdw blurRad="38100" dist="19050" dir="2700000" algn="tl" rotWithShape="0">
                  <a:schemeClr val="dk1">
                    <a:alpha val="40000"/>
                  </a:schemeClr>
                </a:outerShdw>
              </a:effectLst>
            </a:endParaRPr>
          </a:p>
          <a:p>
            <a:pPr marL="285750" indent="-285750" algn="ctr">
              <a:buFontTx/>
              <a:buChar char="-"/>
            </a:pPr>
            <a:r>
              <a:rPr lang="pt-BR" dirty="0">
                <a:ln w="0"/>
                <a:solidFill>
                  <a:schemeClr val="tx1"/>
                </a:solidFill>
                <a:effectLst>
                  <a:outerShdw blurRad="38100" dist="19050" dir="2700000" algn="tl" rotWithShape="0">
                    <a:schemeClr val="dk1">
                      <a:alpha val="40000"/>
                    </a:schemeClr>
                  </a:outerShdw>
                </a:effectLst>
              </a:rPr>
              <a:t>Fazer o Molho(1h)</a:t>
            </a:r>
          </a:p>
          <a:p>
            <a:pPr marL="285750" indent="-285750" algn="ctr">
              <a:buFontTx/>
              <a:buChar char="-"/>
            </a:pPr>
            <a:r>
              <a:rPr lang="pt-BR" dirty="0">
                <a:ln w="0"/>
                <a:solidFill>
                  <a:schemeClr val="tx1"/>
                </a:solidFill>
                <a:effectLst>
                  <a:outerShdw blurRad="38100" dist="19050" dir="2700000" algn="tl" rotWithShape="0">
                    <a:schemeClr val="dk1">
                      <a:alpha val="40000"/>
                    </a:schemeClr>
                  </a:outerShdw>
                </a:effectLst>
              </a:rPr>
              <a:t>Cozinhar Macarrão(1h)</a:t>
            </a:r>
          </a:p>
          <a:p>
            <a:pPr marL="285750" indent="-285750" algn="ctr">
              <a:buFontTx/>
              <a:buChar char="-"/>
            </a:pPr>
            <a:r>
              <a:rPr lang="pt-BR" dirty="0">
                <a:ln w="0"/>
                <a:solidFill>
                  <a:schemeClr val="tx1"/>
                </a:solidFill>
                <a:effectLst>
                  <a:outerShdw blurRad="38100" dist="19050" dir="2700000" algn="tl" rotWithShape="0">
                    <a:schemeClr val="dk1">
                      <a:alpha val="40000"/>
                    </a:schemeClr>
                  </a:outerShdw>
                </a:effectLst>
              </a:rPr>
              <a:t>Assar Carne(1h)</a:t>
            </a:r>
          </a:p>
        </p:txBody>
      </p:sp>
    </p:spTree>
    <p:extLst>
      <p:ext uri="{BB962C8B-B14F-4D97-AF65-F5344CB8AC3E}">
        <p14:creationId xmlns:p14="http://schemas.microsoft.com/office/powerpoint/2010/main" val="13847430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E131C-0491-1AA4-F028-0C8F0BEC89E7}"/>
              </a:ext>
            </a:extLst>
          </p:cNvPr>
          <p:cNvSpPr>
            <a:spLocks noGrp="1"/>
          </p:cNvSpPr>
          <p:nvPr>
            <p:ph type="title"/>
          </p:nvPr>
        </p:nvSpPr>
        <p:spPr>
          <a:xfrm>
            <a:off x="3640491" y="320041"/>
            <a:ext cx="5030313" cy="3892668"/>
          </a:xfrm>
        </p:spPr>
        <p:txBody>
          <a:bodyPr vert="horz" lIns="91440" tIns="45720" rIns="91440" bIns="45720" rtlCol="0" anchor="b">
            <a:normAutofit/>
          </a:bodyPr>
          <a:lstStyle/>
          <a:p>
            <a:pPr algn="l">
              <a:lnSpc>
                <a:spcPct val="90000"/>
              </a:lnSpc>
            </a:pPr>
            <a:r>
              <a:rPr lang="en-US" sz="5300" kern="1200">
                <a:solidFill>
                  <a:schemeClr val="tx1"/>
                </a:solidFill>
                <a:latin typeface="+mj-lt"/>
                <a:ea typeface="+mj-ea"/>
                <a:cs typeface="+mj-cs"/>
              </a:rPr>
              <a:t>Realizando as tarefas sequencialmente</a:t>
            </a:r>
            <a:br>
              <a:rPr lang="en-US" sz="5300" kern="1200">
                <a:solidFill>
                  <a:schemeClr val="tx1"/>
                </a:solidFill>
                <a:latin typeface="+mj-lt"/>
                <a:ea typeface="+mj-ea"/>
                <a:cs typeface="+mj-cs"/>
              </a:rPr>
            </a:br>
            <a:r>
              <a:rPr lang="en-US" sz="5300" kern="1200">
                <a:solidFill>
                  <a:schemeClr val="tx1"/>
                </a:solidFill>
                <a:latin typeface="+mj-lt"/>
                <a:ea typeface="+mj-ea"/>
                <a:cs typeface="+mj-cs"/>
              </a:rPr>
              <a:t>(Procedural)</a:t>
            </a:r>
            <a:endParaRPr lang="en-US" sz="5300" kern="1200" dirty="0">
              <a:solidFill>
                <a:schemeClr val="tx1"/>
              </a:solidFill>
              <a:latin typeface="+mj-lt"/>
              <a:ea typeface="+mj-ea"/>
              <a:cs typeface="+mj-cs"/>
            </a:endParaRPr>
          </a:p>
        </p:txBody>
      </p:sp>
      <p:pic>
        <p:nvPicPr>
          <p:cNvPr id="4" name="Picture 2" descr="Pessoa - ícones de pessoas grátis">
            <a:extLst>
              <a:ext uri="{FF2B5EF4-FFF2-40B4-BE49-F238E27FC236}">
                <a16:creationId xmlns:a16="http://schemas.microsoft.com/office/drawing/2014/main" id="{4589304D-0FA6-DE02-578B-2A133A51A6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40030" y="1737169"/>
            <a:ext cx="3065526" cy="306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88025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Arredondado 8">
            <a:extLst>
              <a:ext uri="{FF2B5EF4-FFF2-40B4-BE49-F238E27FC236}">
                <a16:creationId xmlns:a16="http://schemas.microsoft.com/office/drawing/2014/main" id="{F8A79C51-F4D8-5F86-D190-7E1E0C953342}"/>
              </a:ext>
            </a:extLst>
          </p:cNvPr>
          <p:cNvSpPr/>
          <p:nvPr/>
        </p:nvSpPr>
        <p:spPr>
          <a:xfrm>
            <a:off x="2438400" y="502446"/>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descr="Pessoa - ícones de pessoas grátis">
            <a:extLst>
              <a:ext uri="{FF2B5EF4-FFF2-40B4-BE49-F238E27FC236}">
                <a16:creationId xmlns:a16="http://schemas.microsoft.com/office/drawing/2014/main" id="{BD679E80-6E8A-CA5B-2B13-98C04E724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510" y="790047"/>
            <a:ext cx="801688" cy="80168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ns Tomato Vector PNG e Vetor, com Fundo Transparente Para Download  Grátis | Pngtree">
            <a:extLst>
              <a:ext uri="{FF2B5EF4-FFF2-40B4-BE49-F238E27FC236}">
                <a16:creationId xmlns:a16="http://schemas.microsoft.com/office/drawing/2014/main" id="{9652774E-2AA7-4DD5-82D1-8D7691DB3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982" y="125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ns Tomato Vector PNG e Vetor, com Fundo Transparente Para Download  Grátis | Pngtree">
            <a:extLst>
              <a:ext uri="{FF2B5EF4-FFF2-40B4-BE49-F238E27FC236}">
                <a16:creationId xmlns:a16="http://schemas.microsoft.com/office/drawing/2014/main" id="{7667D592-9DC3-7DE4-DFF6-1A83ABB04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966" y="1273969"/>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ns Tomato Vector PNG e Vetor, com Fundo Transparente Para Download  Grátis | Pngtree">
            <a:extLst>
              <a:ext uri="{FF2B5EF4-FFF2-40B4-BE49-F238E27FC236}">
                <a16:creationId xmlns:a16="http://schemas.microsoft.com/office/drawing/2014/main" id="{9C089B3C-25F9-87D6-E664-B23F8D596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830" y="669662"/>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ns Tomato Vector PNG e Vetor, com Fundo Transparente Para Download  Grátis | Pngtree">
            <a:extLst>
              <a:ext uri="{FF2B5EF4-FFF2-40B4-BE49-F238E27FC236}">
                <a16:creationId xmlns:a16="http://schemas.microsoft.com/office/drawing/2014/main" id="{441F70D9-6AA2-F52B-A092-4F996ED2A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66" y="669662"/>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ns Tomato Vector PNG e Vetor, com Fundo Transparente Para Download  Grátis | Pngtree">
            <a:extLst>
              <a:ext uri="{FF2B5EF4-FFF2-40B4-BE49-F238E27FC236}">
                <a16:creationId xmlns:a16="http://schemas.microsoft.com/office/drawing/2014/main" id="{A8B1435F-FA5C-2275-1C3D-0B0D82B9C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033" y="669662"/>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ns Tomato Vector PNG e Vetor, com Fundo Transparente Para Download  Grátis | Pngtree">
            <a:extLst>
              <a:ext uri="{FF2B5EF4-FFF2-40B4-BE49-F238E27FC236}">
                <a16:creationId xmlns:a16="http://schemas.microsoft.com/office/drawing/2014/main" id="{CB0A9C99-FED1-BA65-DECC-0B9093544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830" y="1273969"/>
            <a:ext cx="427567" cy="427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9585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Arredondado 19">
            <a:extLst>
              <a:ext uri="{FF2B5EF4-FFF2-40B4-BE49-F238E27FC236}">
                <a16:creationId xmlns:a16="http://schemas.microsoft.com/office/drawing/2014/main" id="{9D699EAA-187F-8E2E-62E6-E97343F24D36}"/>
              </a:ext>
            </a:extLst>
          </p:cNvPr>
          <p:cNvSpPr/>
          <p:nvPr/>
        </p:nvSpPr>
        <p:spPr>
          <a:xfrm>
            <a:off x="2455333" y="2416045"/>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Arredondado 8">
            <a:extLst>
              <a:ext uri="{FF2B5EF4-FFF2-40B4-BE49-F238E27FC236}">
                <a16:creationId xmlns:a16="http://schemas.microsoft.com/office/drawing/2014/main" id="{F8A79C51-F4D8-5F86-D190-7E1E0C953342}"/>
              </a:ext>
            </a:extLst>
          </p:cNvPr>
          <p:cNvSpPr/>
          <p:nvPr/>
        </p:nvSpPr>
        <p:spPr>
          <a:xfrm>
            <a:off x="2438400" y="502446"/>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descr="Pessoa - ícones de pessoas grátis">
            <a:extLst>
              <a:ext uri="{FF2B5EF4-FFF2-40B4-BE49-F238E27FC236}">
                <a16:creationId xmlns:a16="http://schemas.microsoft.com/office/drawing/2014/main" id="{BD679E80-6E8A-CA5B-2B13-98C04E724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510" y="790047"/>
            <a:ext cx="801688" cy="80168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ns Tomato Vector PNG e Vetor, com Fundo Transparente Para Download  Grátis | Pngtree">
            <a:extLst>
              <a:ext uri="{FF2B5EF4-FFF2-40B4-BE49-F238E27FC236}">
                <a16:creationId xmlns:a16="http://schemas.microsoft.com/office/drawing/2014/main" id="{9652774E-2AA7-4DD5-82D1-8D7691DB3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982" y="125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ns Tomato Vector PNG e Vetor, com Fundo Transparente Para Download  Grátis | Pngtree">
            <a:extLst>
              <a:ext uri="{FF2B5EF4-FFF2-40B4-BE49-F238E27FC236}">
                <a16:creationId xmlns:a16="http://schemas.microsoft.com/office/drawing/2014/main" id="{7667D592-9DC3-7DE4-DFF6-1A83ABB04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966" y="1273969"/>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ns Tomato Vector PNG e Vetor, com Fundo Transparente Para Download  Grátis | Pngtree">
            <a:extLst>
              <a:ext uri="{FF2B5EF4-FFF2-40B4-BE49-F238E27FC236}">
                <a16:creationId xmlns:a16="http://schemas.microsoft.com/office/drawing/2014/main" id="{9C089B3C-25F9-87D6-E664-B23F8D596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830" y="669662"/>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ns Tomato Vector PNG e Vetor, com Fundo Transparente Para Download  Grátis | Pngtree">
            <a:extLst>
              <a:ext uri="{FF2B5EF4-FFF2-40B4-BE49-F238E27FC236}">
                <a16:creationId xmlns:a16="http://schemas.microsoft.com/office/drawing/2014/main" id="{441F70D9-6AA2-F52B-A092-4F996ED2A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66" y="669662"/>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ns Tomato Vector PNG e Vetor, com Fundo Transparente Para Download  Grátis | Pngtree">
            <a:extLst>
              <a:ext uri="{FF2B5EF4-FFF2-40B4-BE49-F238E27FC236}">
                <a16:creationId xmlns:a16="http://schemas.microsoft.com/office/drawing/2014/main" id="{A8B1435F-FA5C-2275-1C3D-0B0D82B9C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033" y="669662"/>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ns Tomato Vector PNG e Vetor, com Fundo Transparente Para Download  Grátis | Pngtree">
            <a:extLst>
              <a:ext uri="{FF2B5EF4-FFF2-40B4-BE49-F238E27FC236}">
                <a16:creationId xmlns:a16="http://schemas.microsoft.com/office/drawing/2014/main" id="{CB0A9C99-FED1-BA65-DECC-0B9093544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830" y="1273969"/>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Cozinhar espaguete. mão coloque espaguete na panela de água fervente para  ilustração de instrução de cozimento de macarrão em vetor de desenho  animado isolado | Vetor Premium">
            <a:extLst>
              <a:ext uri="{FF2B5EF4-FFF2-40B4-BE49-F238E27FC236}">
                <a16:creationId xmlns:a16="http://schemas.microsoft.com/office/drawing/2014/main" id="{F1399EEB-B9A3-678A-A98F-177B7B975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335" y="2612232"/>
            <a:ext cx="812762" cy="8945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essoa - ícones de pessoas grátis">
            <a:extLst>
              <a:ext uri="{FF2B5EF4-FFF2-40B4-BE49-F238E27FC236}">
                <a16:creationId xmlns:a16="http://schemas.microsoft.com/office/drawing/2014/main" id="{1B9D2761-A2F6-2D93-5425-7336E1EA9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3" y="2703646"/>
            <a:ext cx="801688" cy="801688"/>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5908C002-89CA-FA90-F3D9-D311FBFADD01}"/>
              </a:ext>
            </a:extLst>
          </p:cNvPr>
          <p:cNvCxnSpPr>
            <a:cxnSpLocks/>
            <a:stCxn id="9" idx="2"/>
          </p:cNvCxnSpPr>
          <p:nvPr/>
        </p:nvCxnSpPr>
        <p:spPr>
          <a:xfrm>
            <a:off x="4419600" y="1874046"/>
            <a:ext cx="0" cy="488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3887608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Arredondado 19">
            <a:extLst>
              <a:ext uri="{FF2B5EF4-FFF2-40B4-BE49-F238E27FC236}">
                <a16:creationId xmlns:a16="http://schemas.microsoft.com/office/drawing/2014/main" id="{9D699EAA-187F-8E2E-62E6-E97343F24D36}"/>
              </a:ext>
            </a:extLst>
          </p:cNvPr>
          <p:cNvSpPr/>
          <p:nvPr/>
        </p:nvSpPr>
        <p:spPr>
          <a:xfrm>
            <a:off x="2455333" y="2416045"/>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Arredondado 8">
            <a:extLst>
              <a:ext uri="{FF2B5EF4-FFF2-40B4-BE49-F238E27FC236}">
                <a16:creationId xmlns:a16="http://schemas.microsoft.com/office/drawing/2014/main" id="{F8A79C51-F4D8-5F86-D190-7E1E0C953342}"/>
              </a:ext>
            </a:extLst>
          </p:cNvPr>
          <p:cNvSpPr/>
          <p:nvPr/>
        </p:nvSpPr>
        <p:spPr>
          <a:xfrm>
            <a:off x="2438400" y="502446"/>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descr="Pessoa - ícones de pessoas grátis">
            <a:extLst>
              <a:ext uri="{FF2B5EF4-FFF2-40B4-BE49-F238E27FC236}">
                <a16:creationId xmlns:a16="http://schemas.microsoft.com/office/drawing/2014/main" id="{BD679E80-6E8A-CA5B-2B13-98C04E724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510" y="790047"/>
            <a:ext cx="801688" cy="80168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ns Tomato Vector PNG e Vetor, com Fundo Transparente Para Download  Grátis | Pngtree">
            <a:extLst>
              <a:ext uri="{FF2B5EF4-FFF2-40B4-BE49-F238E27FC236}">
                <a16:creationId xmlns:a16="http://schemas.microsoft.com/office/drawing/2014/main" id="{9652774E-2AA7-4DD5-82D1-8D7691DB3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982" y="125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ns Tomato Vector PNG e Vetor, com Fundo Transparente Para Download  Grátis | Pngtree">
            <a:extLst>
              <a:ext uri="{FF2B5EF4-FFF2-40B4-BE49-F238E27FC236}">
                <a16:creationId xmlns:a16="http://schemas.microsoft.com/office/drawing/2014/main" id="{7667D592-9DC3-7DE4-DFF6-1A83ABB04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966" y="1273969"/>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ns Tomato Vector PNG e Vetor, com Fundo Transparente Para Download  Grátis | Pngtree">
            <a:extLst>
              <a:ext uri="{FF2B5EF4-FFF2-40B4-BE49-F238E27FC236}">
                <a16:creationId xmlns:a16="http://schemas.microsoft.com/office/drawing/2014/main" id="{9C089B3C-25F9-87D6-E664-B23F8D596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830" y="669662"/>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ns Tomato Vector PNG e Vetor, com Fundo Transparente Para Download  Grátis | Pngtree">
            <a:extLst>
              <a:ext uri="{FF2B5EF4-FFF2-40B4-BE49-F238E27FC236}">
                <a16:creationId xmlns:a16="http://schemas.microsoft.com/office/drawing/2014/main" id="{441F70D9-6AA2-F52B-A092-4F996ED2A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2866" y="669662"/>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ns Tomato Vector PNG e Vetor, com Fundo Transparente Para Download  Grátis | Pngtree">
            <a:extLst>
              <a:ext uri="{FF2B5EF4-FFF2-40B4-BE49-F238E27FC236}">
                <a16:creationId xmlns:a16="http://schemas.microsoft.com/office/drawing/2014/main" id="{A8B1435F-FA5C-2275-1C3D-0B0D82B9C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2033" y="669662"/>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ns Tomato Vector PNG e Vetor, com Fundo Transparente Para Download  Grátis | Pngtree">
            <a:extLst>
              <a:ext uri="{FF2B5EF4-FFF2-40B4-BE49-F238E27FC236}">
                <a16:creationId xmlns:a16="http://schemas.microsoft.com/office/drawing/2014/main" id="{CB0A9C99-FED1-BA65-DECC-0B9093544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0830" y="1273969"/>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Cozinhar espaguete. mão coloque espaguete na panela de água fervente para  ilustração de instrução de cozimento de macarrão em vetor de desenho  animado isolado | Vetor Premium">
            <a:extLst>
              <a:ext uri="{FF2B5EF4-FFF2-40B4-BE49-F238E27FC236}">
                <a16:creationId xmlns:a16="http://schemas.microsoft.com/office/drawing/2014/main" id="{F1399EEB-B9A3-678A-A98F-177B7B975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0335" y="2612232"/>
            <a:ext cx="812762" cy="8945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essoa - ícones de pessoas grátis">
            <a:extLst>
              <a:ext uri="{FF2B5EF4-FFF2-40B4-BE49-F238E27FC236}">
                <a16:creationId xmlns:a16="http://schemas.microsoft.com/office/drawing/2014/main" id="{1B9D2761-A2F6-2D93-5425-7336E1EA9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443" y="2703646"/>
            <a:ext cx="801688" cy="801688"/>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Arredondado 28">
            <a:extLst>
              <a:ext uri="{FF2B5EF4-FFF2-40B4-BE49-F238E27FC236}">
                <a16:creationId xmlns:a16="http://schemas.microsoft.com/office/drawing/2014/main" id="{F0D1A6AA-9891-FBF0-BE60-9D28599ADE90}"/>
              </a:ext>
            </a:extLst>
          </p:cNvPr>
          <p:cNvSpPr/>
          <p:nvPr/>
        </p:nvSpPr>
        <p:spPr>
          <a:xfrm>
            <a:off x="2438400" y="4321177"/>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1" name="Picture 2" descr="Pessoa - ícones de pessoas grátis">
            <a:extLst>
              <a:ext uri="{FF2B5EF4-FFF2-40B4-BE49-F238E27FC236}">
                <a16:creationId xmlns:a16="http://schemas.microsoft.com/office/drawing/2014/main" id="{12D001B4-BD1D-4212-E8B4-311261DDE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3510" y="4608778"/>
            <a:ext cx="801688" cy="801688"/>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Desenho de Churrasco em família para colorir - Tudodesenhos">
            <a:extLst>
              <a:ext uri="{FF2B5EF4-FFF2-40B4-BE49-F238E27FC236}">
                <a16:creationId xmlns:a16="http://schemas.microsoft.com/office/drawing/2014/main" id="{CED18D21-608E-0F65-F514-43A6B431DB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4475693"/>
            <a:ext cx="1062567" cy="1062567"/>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ector de Seta Reta 32">
            <a:extLst>
              <a:ext uri="{FF2B5EF4-FFF2-40B4-BE49-F238E27FC236}">
                <a16:creationId xmlns:a16="http://schemas.microsoft.com/office/drawing/2014/main" id="{5908C002-89CA-FA90-F3D9-D311FBFADD01}"/>
              </a:ext>
            </a:extLst>
          </p:cNvPr>
          <p:cNvCxnSpPr>
            <a:cxnSpLocks/>
            <a:stCxn id="9" idx="2"/>
          </p:cNvCxnSpPr>
          <p:nvPr/>
        </p:nvCxnSpPr>
        <p:spPr>
          <a:xfrm>
            <a:off x="4419600" y="1874046"/>
            <a:ext cx="0" cy="488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Conector de Seta Reta 34">
            <a:extLst>
              <a:ext uri="{FF2B5EF4-FFF2-40B4-BE49-F238E27FC236}">
                <a16:creationId xmlns:a16="http://schemas.microsoft.com/office/drawing/2014/main" id="{E51569C9-FAD3-5B76-F2B7-B458912C39CE}"/>
              </a:ext>
            </a:extLst>
          </p:cNvPr>
          <p:cNvCxnSpPr>
            <a:cxnSpLocks/>
          </p:cNvCxnSpPr>
          <p:nvPr/>
        </p:nvCxnSpPr>
        <p:spPr>
          <a:xfrm>
            <a:off x="4436533" y="3833023"/>
            <a:ext cx="0" cy="48815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248554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lustração de comida chinesa e japonesa de macarrão desenhado à mão  16413049 PNG">
            <a:extLst>
              <a:ext uri="{FF2B5EF4-FFF2-40B4-BE49-F238E27FC236}">
                <a16:creationId xmlns:a16="http://schemas.microsoft.com/office/drawing/2014/main" id="{CDBE8042-F1A3-3073-F331-4F2EB2CF5E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90" b="20536"/>
          <a:stretch/>
        </p:blipFill>
        <p:spPr bwMode="auto">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8DFF301B-E06C-28D5-A4D1-25C8F6914997}"/>
              </a:ext>
            </a:extLst>
          </p:cNvPr>
          <p:cNvSpPr>
            <a:spLocks noGrp="1"/>
          </p:cNvSpPr>
          <p:nvPr>
            <p:ph idx="1"/>
          </p:nvPr>
        </p:nvSpPr>
        <p:spPr>
          <a:xfrm>
            <a:off x="1981200" y="3810000"/>
            <a:ext cx="5614060" cy="2452687"/>
          </a:xfrm>
        </p:spPr>
        <p:txBody>
          <a:bodyPr anchor="ctr">
            <a:normAutofit/>
          </a:bodyPr>
          <a:lstStyle/>
          <a:p>
            <a:pPr marL="0" indent="0" algn="ctr">
              <a:buNone/>
            </a:pPr>
            <a:r>
              <a:rPr lang="pt-BR" b="1" dirty="0"/>
              <a:t>Tempo: 3h</a:t>
            </a:r>
          </a:p>
        </p:txBody>
      </p:sp>
    </p:spTree>
    <p:extLst>
      <p:ext uri="{BB962C8B-B14F-4D97-AF65-F5344CB8AC3E}">
        <p14:creationId xmlns:p14="http://schemas.microsoft.com/office/powerpoint/2010/main" val="27690050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96" name="Rectangle 3095">
            <a:extLst>
              <a:ext uri="{FF2B5EF4-FFF2-40B4-BE49-F238E27FC236}">
                <a16:creationId xmlns:a16="http://schemas.microsoft.com/office/drawing/2014/main" id="{A3C210E6-A35A-4F68-8D60-801A019C7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tricoline avião patchwork">
            <a:extLst>
              <a:ext uri="{FF2B5EF4-FFF2-40B4-BE49-F238E27FC236}">
                <a16:creationId xmlns:a16="http://schemas.microsoft.com/office/drawing/2014/main" id="{9B63CD33-25A3-824B-4AEA-FB62C5021D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915" r="-2" b="-2"/>
          <a:stretch/>
        </p:blipFill>
        <p:spPr bwMode="auto">
          <a:xfrm>
            <a:off x="2352291" y="10"/>
            <a:ext cx="3734478"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63BBC685-04F7-06E1-BDBF-6E4C6EDF0075}"/>
              </a:ext>
            </a:extLst>
          </p:cNvPr>
          <p:cNvPicPr>
            <a:picLocks noChangeAspect="1"/>
          </p:cNvPicPr>
          <p:nvPr/>
        </p:nvPicPr>
        <p:blipFill rotWithShape="1">
          <a:blip r:embed="rId3"/>
          <a:srcRect t="5715" r="-4" b="-4"/>
          <a:stretch/>
        </p:blipFill>
        <p:spPr>
          <a:xfrm>
            <a:off x="5536267" y="3456433"/>
            <a:ext cx="3607733" cy="3401568"/>
          </a:xfrm>
          <a:custGeom>
            <a:avLst/>
            <a:gdLst/>
            <a:ahLst/>
            <a:cxnLst/>
            <a:rect l="l" t="t" r="r" b="b"/>
            <a:pathLst>
              <a:path w="4810310" h="3401568">
                <a:moveTo>
                  <a:pt x="781270" y="0"/>
                </a:moveTo>
                <a:lnTo>
                  <a:pt x="4810310" y="0"/>
                </a:lnTo>
                <a:lnTo>
                  <a:pt x="4810310" y="3401568"/>
                </a:lnTo>
                <a:lnTo>
                  <a:pt x="0" y="3401568"/>
                </a:lnTo>
                <a:lnTo>
                  <a:pt x="1963" y="3397912"/>
                </a:lnTo>
                <a:cubicBezTo>
                  <a:pt x="454182" y="2512619"/>
                  <a:pt x="736170" y="1430108"/>
                  <a:pt x="776876" y="254399"/>
                </a:cubicBezTo>
                <a:close/>
              </a:path>
            </a:pathLst>
          </a:custGeom>
        </p:spPr>
      </p:pic>
      <p:pic>
        <p:nvPicPr>
          <p:cNvPr id="3074" name="Picture 2" descr="Para ler como um escritor: a leitura atenta para aprimorar seus textos •  Oficina de Escrita">
            <a:extLst>
              <a:ext uri="{FF2B5EF4-FFF2-40B4-BE49-F238E27FC236}">
                <a16:creationId xmlns:a16="http://schemas.microsoft.com/office/drawing/2014/main" id="{81512849-B29D-0157-324E-418EE42E90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136" r="14374"/>
          <a:stretch/>
        </p:blipFill>
        <p:spPr bwMode="auto">
          <a:xfrm>
            <a:off x="2392071" y="3456432"/>
            <a:ext cx="369410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3098" name="Freeform: Shape 3097">
            <a:extLst>
              <a:ext uri="{FF2B5EF4-FFF2-40B4-BE49-F238E27FC236}">
                <a16:creationId xmlns:a16="http://schemas.microsoft.com/office/drawing/2014/main" id="{AC0D06B0-F19C-459E-B221-A34B506FB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9361"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00" name="Freeform: Shape 3099">
            <a:extLst>
              <a:ext uri="{FF2B5EF4-FFF2-40B4-BE49-F238E27FC236}">
                <a16:creationId xmlns:a16="http://schemas.microsoft.com/office/drawing/2014/main" id="{345B26DA-1C6B-4C66-81C9-9C1877FC2D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952502"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2" name="Rectangle 3101">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5840"/>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4" name="Rectangle 3103">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4" y="2089941"/>
            <a:ext cx="21259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ço Reservado para Conteúdo 2">
            <a:extLst>
              <a:ext uri="{FF2B5EF4-FFF2-40B4-BE49-F238E27FC236}">
                <a16:creationId xmlns:a16="http://schemas.microsoft.com/office/drawing/2014/main" id="{8E4E97EA-C7EA-F620-2D7C-099803871ED9}"/>
              </a:ext>
            </a:extLst>
          </p:cNvPr>
          <p:cNvSpPr>
            <a:spLocks noGrp="1"/>
          </p:cNvSpPr>
          <p:nvPr>
            <p:ph idx="1"/>
          </p:nvPr>
        </p:nvSpPr>
        <p:spPr>
          <a:xfrm>
            <a:off x="336042" y="2258568"/>
            <a:ext cx="2105406" cy="3922776"/>
          </a:xfrm>
        </p:spPr>
        <p:txBody>
          <a:bodyPr>
            <a:normAutofit/>
          </a:bodyPr>
          <a:lstStyle/>
          <a:p>
            <a:r>
              <a:rPr lang="pt-BR" sz="1400" b="1" dirty="0"/>
              <a:t>Formado em Ciência da Computação</a:t>
            </a:r>
          </a:p>
          <a:p>
            <a:pPr marL="0" indent="0">
              <a:buNone/>
            </a:pPr>
            <a:endParaRPr lang="pt-BR" sz="1400" b="1" dirty="0"/>
          </a:p>
          <a:p>
            <a:r>
              <a:rPr lang="pt-BR" sz="1400" b="1" dirty="0" err="1"/>
              <a:t>Application</a:t>
            </a:r>
            <a:r>
              <a:rPr lang="pt-BR" sz="1400" b="1" dirty="0"/>
              <a:t> </a:t>
            </a:r>
            <a:r>
              <a:rPr lang="pt-BR" sz="1400" b="1" dirty="0" err="1"/>
              <a:t>developer</a:t>
            </a:r>
            <a:endParaRPr lang="pt-BR" sz="1400" b="1" dirty="0"/>
          </a:p>
          <a:p>
            <a:pPr marL="0" indent="0">
              <a:buNone/>
            </a:pPr>
            <a:endParaRPr lang="pt-BR" sz="1400" b="1" dirty="0"/>
          </a:p>
          <a:p>
            <a:r>
              <a:rPr lang="pt-BR" sz="1400" b="1" dirty="0"/>
              <a:t>Estou na IBM a 1 ano e 2 meses</a:t>
            </a:r>
          </a:p>
          <a:p>
            <a:pPr marL="0" indent="0">
              <a:buNone/>
            </a:pPr>
            <a:endParaRPr lang="pt-BR" sz="1400" b="1" dirty="0"/>
          </a:p>
          <a:p>
            <a:r>
              <a:rPr lang="pt-BR" sz="1400" b="1" dirty="0"/>
              <a:t>Sempre trabalhei em IF (Gestora </a:t>
            </a:r>
            <a:r>
              <a:rPr lang="pt-BR" sz="1400" b="1" dirty="0" err="1"/>
              <a:t>Vérios</a:t>
            </a:r>
            <a:r>
              <a:rPr lang="pt-BR" sz="1400" b="1" dirty="0"/>
              <a:t>, </a:t>
            </a:r>
            <a:r>
              <a:rPr lang="pt-BR" sz="1400" b="1" dirty="0" err="1"/>
              <a:t>Easynvest</a:t>
            </a:r>
            <a:r>
              <a:rPr lang="pt-BR" sz="1400" b="1" dirty="0"/>
              <a:t>, </a:t>
            </a:r>
            <a:r>
              <a:rPr lang="pt-BR" sz="1400" b="1" dirty="0" err="1"/>
              <a:t>Nubank</a:t>
            </a:r>
            <a:r>
              <a:rPr lang="pt-BR" sz="1400" b="1" dirty="0"/>
              <a:t>, BB)</a:t>
            </a:r>
          </a:p>
          <a:p>
            <a:pPr marL="0" indent="0">
              <a:buNone/>
            </a:pPr>
            <a:endParaRPr lang="pt-BR" sz="1400" b="1" dirty="0"/>
          </a:p>
          <a:p>
            <a:r>
              <a:rPr lang="pt-BR" sz="1400" b="1" dirty="0" err="1"/>
              <a:t>Backdground</a:t>
            </a:r>
            <a:r>
              <a:rPr lang="pt-BR" sz="1400" b="1" dirty="0"/>
              <a:t> em Ciência de Dados</a:t>
            </a:r>
          </a:p>
        </p:txBody>
      </p:sp>
      <p:pic>
        <p:nvPicPr>
          <p:cNvPr id="3078" name="Picture 6" descr="Exercícios podem reduzir sintomas da Covid-19 » +Q Pilates">
            <a:extLst>
              <a:ext uri="{FF2B5EF4-FFF2-40B4-BE49-F238E27FC236}">
                <a16:creationId xmlns:a16="http://schemas.microsoft.com/office/drawing/2014/main" id="{42B38C1A-F97E-9200-C10A-DFCE87321D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83" r="26937" b="1"/>
          <a:stretch/>
        </p:blipFill>
        <p:spPr bwMode="auto">
          <a:xfrm>
            <a:off x="5553279" y="10"/>
            <a:ext cx="3590721" cy="3401558"/>
          </a:xfrm>
          <a:custGeom>
            <a:avLst/>
            <a:gdLst/>
            <a:ahLst/>
            <a:cxnLst/>
            <a:rect l="l" t="t" r="r" b="b"/>
            <a:pathLst>
              <a:path w="4787628" h="3401568">
                <a:moveTo>
                  <a:pt x="0" y="0"/>
                </a:moveTo>
                <a:lnTo>
                  <a:pt x="4787628" y="0"/>
                </a:lnTo>
                <a:lnTo>
                  <a:pt x="4787628" y="3401568"/>
                </a:lnTo>
                <a:lnTo>
                  <a:pt x="762748" y="3401568"/>
                </a:lnTo>
                <a:lnTo>
                  <a:pt x="751436" y="2963954"/>
                </a:lnTo>
                <a:cubicBezTo>
                  <a:pt x="698408" y="1942163"/>
                  <a:pt x="463174" y="995044"/>
                  <a:pt x="93264" y="19228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2210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E131C-0491-1AA4-F028-0C8F0BEC89E7}"/>
              </a:ext>
            </a:extLst>
          </p:cNvPr>
          <p:cNvSpPr>
            <a:spLocks noGrp="1"/>
          </p:cNvSpPr>
          <p:nvPr>
            <p:ph type="title"/>
          </p:nvPr>
        </p:nvSpPr>
        <p:spPr>
          <a:xfrm>
            <a:off x="3640491" y="320041"/>
            <a:ext cx="5030313" cy="3892668"/>
          </a:xfrm>
        </p:spPr>
        <p:txBody>
          <a:bodyPr vert="horz" lIns="91440" tIns="45720" rIns="91440" bIns="45720" rtlCol="0" anchor="b">
            <a:normAutofit/>
          </a:bodyPr>
          <a:lstStyle/>
          <a:p>
            <a:pPr algn="l">
              <a:lnSpc>
                <a:spcPct val="90000"/>
              </a:lnSpc>
            </a:pPr>
            <a:r>
              <a:rPr lang="en-US" sz="5300" kern="1200" dirty="0">
                <a:solidFill>
                  <a:schemeClr val="tx1"/>
                </a:solidFill>
                <a:latin typeface="+mj-lt"/>
                <a:ea typeface="+mj-ea"/>
                <a:cs typeface="+mj-cs"/>
              </a:rPr>
              <a:t>Realizando as tarefas de forma </a:t>
            </a:r>
            <a:r>
              <a:rPr lang="en-US" sz="5300" kern="1200" dirty="0" err="1">
                <a:solidFill>
                  <a:schemeClr val="tx1"/>
                </a:solidFill>
                <a:latin typeface="+mj-lt"/>
                <a:ea typeface="+mj-ea"/>
                <a:cs typeface="+mj-cs"/>
              </a:rPr>
              <a:t>concorrente</a:t>
            </a:r>
            <a:endParaRPr lang="en-US" sz="5300" kern="1200" dirty="0">
              <a:solidFill>
                <a:schemeClr val="tx1"/>
              </a:solidFill>
              <a:latin typeface="+mj-lt"/>
              <a:ea typeface="+mj-ea"/>
              <a:cs typeface="+mj-cs"/>
            </a:endParaRPr>
          </a:p>
        </p:txBody>
      </p:sp>
      <p:pic>
        <p:nvPicPr>
          <p:cNvPr id="4" name="Picture 2" descr="Pessoa - ícones de pessoas grátis">
            <a:extLst>
              <a:ext uri="{FF2B5EF4-FFF2-40B4-BE49-F238E27FC236}">
                <a16:creationId xmlns:a16="http://schemas.microsoft.com/office/drawing/2014/main" id="{4589304D-0FA6-DE02-578B-2A133A51A6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0030" y="1737169"/>
            <a:ext cx="3065526" cy="306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3496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tângulo Arredondado 8">
            <a:extLst>
              <a:ext uri="{FF2B5EF4-FFF2-40B4-BE49-F238E27FC236}">
                <a16:creationId xmlns:a16="http://schemas.microsoft.com/office/drawing/2014/main" id="{F8A79C51-F4D8-5F86-D190-7E1E0C953342}"/>
              </a:ext>
            </a:extLst>
          </p:cNvPr>
          <p:cNvSpPr/>
          <p:nvPr/>
        </p:nvSpPr>
        <p:spPr>
          <a:xfrm>
            <a:off x="1143000" y="864528"/>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descr="Pessoa - ícones de pessoas grátis">
            <a:extLst>
              <a:ext uri="{FF2B5EF4-FFF2-40B4-BE49-F238E27FC236}">
                <a16:creationId xmlns:a16="http://schemas.microsoft.com/office/drawing/2014/main" id="{BD679E80-6E8A-CA5B-2B13-98C04E724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10" y="1152129"/>
            <a:ext cx="801688" cy="80168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ns Tomato Vector PNG e Vetor, com Fundo Transparente Para Download  Grátis | Pngtree">
            <a:extLst>
              <a:ext uri="{FF2B5EF4-FFF2-40B4-BE49-F238E27FC236}">
                <a16:creationId xmlns:a16="http://schemas.microsoft.com/office/drawing/2014/main" id="{9652774E-2AA7-4DD5-82D1-8D7691DB3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582" y="1613826"/>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ns Tomato Vector PNG e Vetor, com Fundo Transparente Para Download  Grátis | Pngtree">
            <a:extLst>
              <a:ext uri="{FF2B5EF4-FFF2-40B4-BE49-F238E27FC236}">
                <a16:creationId xmlns:a16="http://schemas.microsoft.com/office/drawing/2014/main" id="{7667D592-9DC3-7DE4-DFF6-1A83ABB04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566" y="1636051"/>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ns Tomato Vector PNG e Vetor, com Fundo Transparente Para Download  Grátis | Pngtree">
            <a:extLst>
              <a:ext uri="{FF2B5EF4-FFF2-40B4-BE49-F238E27FC236}">
                <a16:creationId xmlns:a16="http://schemas.microsoft.com/office/drawing/2014/main" id="{9C089B3C-25F9-87D6-E664-B23F8D596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430" y="103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ns Tomato Vector PNG e Vetor, com Fundo Transparente Para Download  Grátis | Pngtree">
            <a:extLst>
              <a:ext uri="{FF2B5EF4-FFF2-40B4-BE49-F238E27FC236}">
                <a16:creationId xmlns:a16="http://schemas.microsoft.com/office/drawing/2014/main" id="{441F70D9-6AA2-F52B-A092-4F996ED2A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466" y="103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ns Tomato Vector PNG e Vetor, com Fundo Transparente Para Download  Grátis | Pngtree">
            <a:extLst>
              <a:ext uri="{FF2B5EF4-FFF2-40B4-BE49-F238E27FC236}">
                <a16:creationId xmlns:a16="http://schemas.microsoft.com/office/drawing/2014/main" id="{A8B1435F-FA5C-2275-1C3D-0B0D82B9C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633" y="103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ns Tomato Vector PNG e Vetor, com Fundo Transparente Para Download  Grátis | Pngtree">
            <a:extLst>
              <a:ext uri="{FF2B5EF4-FFF2-40B4-BE49-F238E27FC236}">
                <a16:creationId xmlns:a16="http://schemas.microsoft.com/office/drawing/2014/main" id="{CB0A9C99-FED1-BA65-DECC-0B9093544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430" y="1636051"/>
            <a:ext cx="427567" cy="427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34798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Arredondado 19">
            <a:extLst>
              <a:ext uri="{FF2B5EF4-FFF2-40B4-BE49-F238E27FC236}">
                <a16:creationId xmlns:a16="http://schemas.microsoft.com/office/drawing/2014/main" id="{9D699EAA-187F-8E2E-62E6-E97343F24D36}"/>
              </a:ext>
            </a:extLst>
          </p:cNvPr>
          <p:cNvSpPr/>
          <p:nvPr/>
        </p:nvSpPr>
        <p:spPr>
          <a:xfrm>
            <a:off x="4495800" y="2390644"/>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Arredondado 8">
            <a:extLst>
              <a:ext uri="{FF2B5EF4-FFF2-40B4-BE49-F238E27FC236}">
                <a16:creationId xmlns:a16="http://schemas.microsoft.com/office/drawing/2014/main" id="{F8A79C51-F4D8-5F86-D190-7E1E0C953342}"/>
              </a:ext>
            </a:extLst>
          </p:cNvPr>
          <p:cNvSpPr/>
          <p:nvPr/>
        </p:nvSpPr>
        <p:spPr>
          <a:xfrm>
            <a:off x="1143000" y="864528"/>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descr="Pessoa - ícones de pessoas grátis">
            <a:extLst>
              <a:ext uri="{FF2B5EF4-FFF2-40B4-BE49-F238E27FC236}">
                <a16:creationId xmlns:a16="http://schemas.microsoft.com/office/drawing/2014/main" id="{BD679E80-6E8A-CA5B-2B13-98C04E724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10" y="1152129"/>
            <a:ext cx="801688" cy="80168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ns Tomato Vector PNG e Vetor, com Fundo Transparente Para Download  Grátis | Pngtree">
            <a:extLst>
              <a:ext uri="{FF2B5EF4-FFF2-40B4-BE49-F238E27FC236}">
                <a16:creationId xmlns:a16="http://schemas.microsoft.com/office/drawing/2014/main" id="{9652774E-2AA7-4DD5-82D1-8D7691DB3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582" y="1613826"/>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ns Tomato Vector PNG e Vetor, com Fundo Transparente Para Download  Grátis | Pngtree">
            <a:extLst>
              <a:ext uri="{FF2B5EF4-FFF2-40B4-BE49-F238E27FC236}">
                <a16:creationId xmlns:a16="http://schemas.microsoft.com/office/drawing/2014/main" id="{7667D592-9DC3-7DE4-DFF6-1A83ABB04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566" y="1636051"/>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ns Tomato Vector PNG e Vetor, com Fundo Transparente Para Download  Grátis | Pngtree">
            <a:extLst>
              <a:ext uri="{FF2B5EF4-FFF2-40B4-BE49-F238E27FC236}">
                <a16:creationId xmlns:a16="http://schemas.microsoft.com/office/drawing/2014/main" id="{9C089B3C-25F9-87D6-E664-B23F8D596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430" y="103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ns Tomato Vector PNG e Vetor, com Fundo Transparente Para Download  Grátis | Pngtree">
            <a:extLst>
              <a:ext uri="{FF2B5EF4-FFF2-40B4-BE49-F238E27FC236}">
                <a16:creationId xmlns:a16="http://schemas.microsoft.com/office/drawing/2014/main" id="{441F70D9-6AA2-F52B-A092-4F996ED2A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466" y="103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ns Tomato Vector PNG e Vetor, com Fundo Transparente Para Download  Grátis | Pngtree">
            <a:extLst>
              <a:ext uri="{FF2B5EF4-FFF2-40B4-BE49-F238E27FC236}">
                <a16:creationId xmlns:a16="http://schemas.microsoft.com/office/drawing/2014/main" id="{A8B1435F-FA5C-2275-1C3D-0B0D82B9C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633" y="103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ns Tomato Vector PNG e Vetor, com Fundo Transparente Para Download  Grátis | Pngtree">
            <a:extLst>
              <a:ext uri="{FF2B5EF4-FFF2-40B4-BE49-F238E27FC236}">
                <a16:creationId xmlns:a16="http://schemas.microsoft.com/office/drawing/2014/main" id="{CB0A9C99-FED1-BA65-DECC-0B9093544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430" y="1636051"/>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Cozinhar espaguete. mão coloque espaguete na panela de água fervente para  ilustração de instrução de cozimento de macarrão em vetor de desenho  animado isolado | Vetor Premium">
            <a:extLst>
              <a:ext uri="{FF2B5EF4-FFF2-40B4-BE49-F238E27FC236}">
                <a16:creationId xmlns:a16="http://schemas.microsoft.com/office/drawing/2014/main" id="{F1399EEB-B9A3-678A-A98F-177B7B975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0802" y="2586831"/>
            <a:ext cx="812762" cy="8945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essoa - ícones de pessoas grátis">
            <a:extLst>
              <a:ext uri="{FF2B5EF4-FFF2-40B4-BE49-F238E27FC236}">
                <a16:creationId xmlns:a16="http://schemas.microsoft.com/office/drawing/2014/main" id="{1B9D2761-A2F6-2D93-5425-7336E1EA9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910" y="2678245"/>
            <a:ext cx="801688" cy="801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40834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Arredondado 19">
            <a:extLst>
              <a:ext uri="{FF2B5EF4-FFF2-40B4-BE49-F238E27FC236}">
                <a16:creationId xmlns:a16="http://schemas.microsoft.com/office/drawing/2014/main" id="{9D699EAA-187F-8E2E-62E6-E97343F24D36}"/>
              </a:ext>
            </a:extLst>
          </p:cNvPr>
          <p:cNvSpPr/>
          <p:nvPr/>
        </p:nvSpPr>
        <p:spPr>
          <a:xfrm>
            <a:off x="4495800" y="2390644"/>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Arredondado 8">
            <a:extLst>
              <a:ext uri="{FF2B5EF4-FFF2-40B4-BE49-F238E27FC236}">
                <a16:creationId xmlns:a16="http://schemas.microsoft.com/office/drawing/2014/main" id="{F8A79C51-F4D8-5F86-D190-7E1E0C953342}"/>
              </a:ext>
            </a:extLst>
          </p:cNvPr>
          <p:cNvSpPr/>
          <p:nvPr/>
        </p:nvSpPr>
        <p:spPr>
          <a:xfrm>
            <a:off x="1143000" y="864528"/>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descr="Pessoa - ícones de pessoas grátis">
            <a:extLst>
              <a:ext uri="{FF2B5EF4-FFF2-40B4-BE49-F238E27FC236}">
                <a16:creationId xmlns:a16="http://schemas.microsoft.com/office/drawing/2014/main" id="{BD679E80-6E8A-CA5B-2B13-98C04E724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8110" y="1152129"/>
            <a:ext cx="801688" cy="80168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Imagens Tomato Vector PNG e Vetor, com Fundo Transparente Para Download  Grátis | Pngtree">
            <a:extLst>
              <a:ext uri="{FF2B5EF4-FFF2-40B4-BE49-F238E27FC236}">
                <a16:creationId xmlns:a16="http://schemas.microsoft.com/office/drawing/2014/main" id="{9652774E-2AA7-4DD5-82D1-8D7691DB37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9582" y="1613826"/>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Imagens Tomato Vector PNG e Vetor, com Fundo Transparente Para Download  Grátis | Pngtree">
            <a:extLst>
              <a:ext uri="{FF2B5EF4-FFF2-40B4-BE49-F238E27FC236}">
                <a16:creationId xmlns:a16="http://schemas.microsoft.com/office/drawing/2014/main" id="{7667D592-9DC3-7DE4-DFF6-1A83ABB04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3566" y="1636051"/>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4" descr="Imagens Tomato Vector PNG e Vetor, com Fundo Transparente Para Download  Grátis | Pngtree">
            <a:extLst>
              <a:ext uri="{FF2B5EF4-FFF2-40B4-BE49-F238E27FC236}">
                <a16:creationId xmlns:a16="http://schemas.microsoft.com/office/drawing/2014/main" id="{9C089B3C-25F9-87D6-E664-B23F8D596C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430" y="103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Imagens Tomato Vector PNG e Vetor, com Fundo Transparente Para Download  Grátis | Pngtree">
            <a:extLst>
              <a:ext uri="{FF2B5EF4-FFF2-40B4-BE49-F238E27FC236}">
                <a16:creationId xmlns:a16="http://schemas.microsoft.com/office/drawing/2014/main" id="{441F70D9-6AA2-F52B-A092-4F996ED2A4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7466" y="103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ns Tomato Vector PNG e Vetor, com Fundo Transparente Para Download  Grátis | Pngtree">
            <a:extLst>
              <a:ext uri="{FF2B5EF4-FFF2-40B4-BE49-F238E27FC236}">
                <a16:creationId xmlns:a16="http://schemas.microsoft.com/office/drawing/2014/main" id="{A8B1435F-FA5C-2275-1C3D-0B0D82B9C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633" y="1031744"/>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ns Tomato Vector PNG e Vetor, com Fundo Transparente Para Download  Grátis | Pngtree">
            <a:extLst>
              <a:ext uri="{FF2B5EF4-FFF2-40B4-BE49-F238E27FC236}">
                <a16:creationId xmlns:a16="http://schemas.microsoft.com/office/drawing/2014/main" id="{CB0A9C99-FED1-BA65-DECC-0B90935443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5430" y="1636051"/>
            <a:ext cx="427567" cy="427567"/>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Cozinhar espaguete. mão coloque espaguete na panela de água fervente para  ilustração de instrução de cozimento de macarrão em vetor de desenho  animado isolado | Vetor Premium">
            <a:extLst>
              <a:ext uri="{FF2B5EF4-FFF2-40B4-BE49-F238E27FC236}">
                <a16:creationId xmlns:a16="http://schemas.microsoft.com/office/drawing/2014/main" id="{F1399EEB-B9A3-678A-A98F-177B7B975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0802" y="2586831"/>
            <a:ext cx="812762" cy="89455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Pessoa - ícones de pessoas grátis">
            <a:extLst>
              <a:ext uri="{FF2B5EF4-FFF2-40B4-BE49-F238E27FC236}">
                <a16:creationId xmlns:a16="http://schemas.microsoft.com/office/drawing/2014/main" id="{1B9D2761-A2F6-2D93-5425-7336E1EA97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0910" y="2678245"/>
            <a:ext cx="801688" cy="801688"/>
          </a:xfrm>
          <a:prstGeom prst="rect">
            <a:avLst/>
          </a:prstGeom>
          <a:noFill/>
          <a:extLst>
            <a:ext uri="{909E8E84-426E-40DD-AFC4-6F175D3DCCD1}">
              <a14:hiddenFill xmlns:a14="http://schemas.microsoft.com/office/drawing/2010/main">
                <a:solidFill>
                  <a:srgbClr val="FFFFFF"/>
                </a:solidFill>
              </a14:hiddenFill>
            </a:ext>
          </a:extLst>
        </p:spPr>
      </p:pic>
      <p:sp>
        <p:nvSpPr>
          <p:cNvPr id="29" name="Retângulo Arredondado 28">
            <a:extLst>
              <a:ext uri="{FF2B5EF4-FFF2-40B4-BE49-F238E27FC236}">
                <a16:creationId xmlns:a16="http://schemas.microsoft.com/office/drawing/2014/main" id="{F0D1A6AA-9891-FBF0-BE60-9D28599ADE90}"/>
              </a:ext>
            </a:extLst>
          </p:cNvPr>
          <p:cNvSpPr/>
          <p:nvPr/>
        </p:nvSpPr>
        <p:spPr>
          <a:xfrm>
            <a:off x="1371600" y="4049845"/>
            <a:ext cx="3962400" cy="13716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1" name="Picture 2" descr="Pessoa - ícones de pessoas grátis">
            <a:extLst>
              <a:ext uri="{FF2B5EF4-FFF2-40B4-BE49-F238E27FC236}">
                <a16:creationId xmlns:a16="http://schemas.microsoft.com/office/drawing/2014/main" id="{12D001B4-BD1D-4212-E8B4-311261DDEF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0" y="4337446"/>
            <a:ext cx="801688" cy="801688"/>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Desenho de Churrasco em família para colorir - Tudodesenhos">
            <a:extLst>
              <a:ext uri="{FF2B5EF4-FFF2-40B4-BE49-F238E27FC236}">
                <a16:creationId xmlns:a16="http://schemas.microsoft.com/office/drawing/2014/main" id="{CED18D21-608E-0F65-F514-43A6B431DB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204361"/>
            <a:ext cx="1062567" cy="1062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83922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ilustração de comida chinesa e japonesa de macarrão desenhado à mão  16413049 PNG">
            <a:extLst>
              <a:ext uri="{FF2B5EF4-FFF2-40B4-BE49-F238E27FC236}">
                <a16:creationId xmlns:a16="http://schemas.microsoft.com/office/drawing/2014/main" id="{CDBE8042-F1A3-3073-F331-4F2EB2CF5E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90" b="20536"/>
          <a:stretch/>
        </p:blipFill>
        <p:spPr bwMode="auto">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8DFF301B-E06C-28D5-A4D1-25C8F6914997}"/>
              </a:ext>
            </a:extLst>
          </p:cNvPr>
          <p:cNvSpPr>
            <a:spLocks noGrp="1"/>
          </p:cNvSpPr>
          <p:nvPr>
            <p:ph idx="1"/>
          </p:nvPr>
        </p:nvSpPr>
        <p:spPr>
          <a:xfrm>
            <a:off x="1981200" y="3810000"/>
            <a:ext cx="5614060" cy="2452687"/>
          </a:xfrm>
        </p:spPr>
        <p:txBody>
          <a:bodyPr anchor="ctr">
            <a:normAutofit/>
          </a:bodyPr>
          <a:lstStyle/>
          <a:p>
            <a:pPr marL="0" indent="0" algn="ctr">
              <a:buNone/>
            </a:pPr>
            <a:r>
              <a:rPr lang="pt-BR" b="1" dirty="0"/>
              <a:t>Tempo: 1:10h</a:t>
            </a:r>
          </a:p>
        </p:txBody>
      </p:sp>
    </p:spTree>
    <p:extLst>
      <p:ext uri="{BB962C8B-B14F-4D97-AF65-F5344CB8AC3E}">
        <p14:creationId xmlns:p14="http://schemas.microsoft.com/office/powerpoint/2010/main" val="8135767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EE131C-0491-1AA4-F028-0C8F0BEC89E7}"/>
              </a:ext>
            </a:extLst>
          </p:cNvPr>
          <p:cNvSpPr>
            <a:spLocks noGrp="1"/>
          </p:cNvSpPr>
          <p:nvPr>
            <p:ph type="title"/>
          </p:nvPr>
        </p:nvSpPr>
        <p:spPr>
          <a:xfrm>
            <a:off x="3640491" y="320041"/>
            <a:ext cx="5030313" cy="3892668"/>
          </a:xfrm>
        </p:spPr>
        <p:txBody>
          <a:bodyPr vert="horz" lIns="91440" tIns="45720" rIns="91440" bIns="45720" rtlCol="0" anchor="b">
            <a:normAutofit/>
          </a:bodyPr>
          <a:lstStyle/>
          <a:p>
            <a:pPr algn="l">
              <a:lnSpc>
                <a:spcPct val="90000"/>
              </a:lnSpc>
            </a:pPr>
            <a:r>
              <a:rPr lang="en-US" sz="5300" kern="1200" dirty="0">
                <a:solidFill>
                  <a:schemeClr val="tx1"/>
                </a:solidFill>
                <a:latin typeface="+mj-lt"/>
                <a:ea typeface="+mj-ea"/>
                <a:cs typeface="+mj-cs"/>
              </a:rPr>
              <a:t>Realizando as tarefas de forma </a:t>
            </a:r>
            <a:r>
              <a:rPr lang="en-US" sz="5300" kern="1200" dirty="0" err="1">
                <a:solidFill>
                  <a:schemeClr val="tx1"/>
                </a:solidFill>
                <a:latin typeface="+mj-lt"/>
                <a:ea typeface="+mj-ea"/>
                <a:cs typeface="+mj-cs"/>
              </a:rPr>
              <a:t>paralela</a:t>
            </a:r>
            <a:endParaRPr lang="en-US" sz="5300" kern="1200" dirty="0">
              <a:solidFill>
                <a:schemeClr val="tx1"/>
              </a:solidFill>
              <a:latin typeface="+mj-lt"/>
              <a:ea typeface="+mj-ea"/>
              <a:cs typeface="+mj-cs"/>
            </a:endParaRPr>
          </a:p>
        </p:txBody>
      </p:sp>
      <p:pic>
        <p:nvPicPr>
          <p:cNvPr id="4" name="Picture 2" descr="Pessoa - ícones de pessoas grátis">
            <a:extLst>
              <a:ext uri="{FF2B5EF4-FFF2-40B4-BE49-F238E27FC236}">
                <a16:creationId xmlns:a16="http://schemas.microsoft.com/office/drawing/2014/main" id="{4589304D-0FA6-DE02-578B-2A133A51A6E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0030" y="1737169"/>
            <a:ext cx="3065526" cy="3065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986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ssoa - ícones de pessoas grátis">
            <a:extLst>
              <a:ext uri="{FF2B5EF4-FFF2-40B4-BE49-F238E27FC236}">
                <a16:creationId xmlns:a16="http://schemas.microsoft.com/office/drawing/2014/main" id="{AE15CF27-1E82-5BAB-2C2C-2E69BD98D24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5800" y="3048000"/>
            <a:ext cx="2162556" cy="2162556"/>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Arredondado 4">
            <a:extLst>
              <a:ext uri="{FF2B5EF4-FFF2-40B4-BE49-F238E27FC236}">
                <a16:creationId xmlns:a16="http://schemas.microsoft.com/office/drawing/2014/main" id="{294B8183-E87D-3CCE-B01B-87AF6E6F992A}"/>
              </a:ext>
            </a:extLst>
          </p:cNvPr>
          <p:cNvSpPr/>
          <p:nvPr/>
        </p:nvSpPr>
        <p:spPr>
          <a:xfrm>
            <a:off x="1295400" y="685800"/>
            <a:ext cx="6400800" cy="1600200"/>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ysClr val="windowText" lastClr="000000"/>
                </a:solidFill>
              </a:rPr>
              <a:t>Quer saber? Vou chamar mais duas pessoas para me ajudarem!!!</a:t>
            </a:r>
          </a:p>
        </p:txBody>
      </p:sp>
    </p:spTree>
    <p:extLst>
      <p:ext uri="{BB962C8B-B14F-4D97-AF65-F5344CB8AC3E}">
        <p14:creationId xmlns:p14="http://schemas.microsoft.com/office/powerpoint/2010/main" val="9101062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Arredondado 18">
            <a:extLst>
              <a:ext uri="{FF2B5EF4-FFF2-40B4-BE49-F238E27FC236}">
                <a16:creationId xmlns:a16="http://schemas.microsoft.com/office/drawing/2014/main" id="{C848F37D-903A-D693-3D59-50488221DE1B}"/>
              </a:ext>
            </a:extLst>
          </p:cNvPr>
          <p:cNvSpPr/>
          <p:nvPr/>
        </p:nvSpPr>
        <p:spPr>
          <a:xfrm>
            <a:off x="6019800" y="2540000"/>
            <a:ext cx="2238990" cy="128415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Arredondado 5">
            <a:extLst>
              <a:ext uri="{FF2B5EF4-FFF2-40B4-BE49-F238E27FC236}">
                <a16:creationId xmlns:a16="http://schemas.microsoft.com/office/drawing/2014/main" id="{9446AD02-AC06-F7C6-7DFB-09D6EDF2D745}"/>
              </a:ext>
            </a:extLst>
          </p:cNvPr>
          <p:cNvSpPr/>
          <p:nvPr/>
        </p:nvSpPr>
        <p:spPr>
          <a:xfrm>
            <a:off x="2971800" y="2540000"/>
            <a:ext cx="2238990" cy="128415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Arredondado 8">
            <a:extLst>
              <a:ext uri="{FF2B5EF4-FFF2-40B4-BE49-F238E27FC236}">
                <a16:creationId xmlns:a16="http://schemas.microsoft.com/office/drawing/2014/main" id="{F8A79C51-F4D8-5F86-D190-7E1E0C953342}"/>
              </a:ext>
            </a:extLst>
          </p:cNvPr>
          <p:cNvSpPr/>
          <p:nvPr/>
        </p:nvSpPr>
        <p:spPr>
          <a:xfrm>
            <a:off x="228600" y="2514600"/>
            <a:ext cx="2238990" cy="1284155"/>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Picture 2" descr="Pessoa - ícones de pessoas grátis">
            <a:extLst>
              <a:ext uri="{FF2B5EF4-FFF2-40B4-BE49-F238E27FC236}">
                <a16:creationId xmlns:a16="http://schemas.microsoft.com/office/drawing/2014/main" id="{BD679E80-6E8A-CA5B-2B13-98C04E7246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1" y="2706990"/>
            <a:ext cx="807553" cy="80755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ns Tomato Vector PNG e Vetor, com Fundo Transparente Para Download  Grátis | Pngtree">
            <a:extLst>
              <a:ext uri="{FF2B5EF4-FFF2-40B4-BE49-F238E27FC236}">
                <a16:creationId xmlns:a16="http://schemas.microsoft.com/office/drawing/2014/main" id="{A8B1435F-FA5C-2275-1C3D-0B0D82B9C8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030" y="2830204"/>
            <a:ext cx="275607" cy="275607"/>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Cozinhar espaguete. mão coloque espaguete na panela de água fervente para  ilustração de instrução de cozimento de macarrão em vetor de desenho  animado isolado | Vetor Premium">
            <a:extLst>
              <a:ext uri="{FF2B5EF4-FFF2-40B4-BE49-F238E27FC236}">
                <a16:creationId xmlns:a16="http://schemas.microsoft.com/office/drawing/2014/main" id="{F1399EEB-B9A3-678A-A98F-177B7B975F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4917" y="2831060"/>
            <a:ext cx="580406" cy="638816"/>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Desenho de Churrasco em família para colorir - Tudodesenhos">
            <a:extLst>
              <a:ext uri="{FF2B5EF4-FFF2-40B4-BE49-F238E27FC236}">
                <a16:creationId xmlns:a16="http://schemas.microsoft.com/office/drawing/2014/main" id="{CED18D21-608E-0F65-F514-43A6B431DB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96787" y="2879393"/>
            <a:ext cx="605367" cy="6053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4" descr="Imagens Tomato Vector PNG e Vetor, com Fundo Transparente Para Download  Grátis | Pngtree">
            <a:extLst>
              <a:ext uri="{FF2B5EF4-FFF2-40B4-BE49-F238E27FC236}">
                <a16:creationId xmlns:a16="http://schemas.microsoft.com/office/drawing/2014/main" id="{9CE2F5FE-5C11-B314-ECD9-8F5CDF57A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342" y="3165077"/>
            <a:ext cx="275607" cy="2756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4" descr="Imagens Tomato Vector PNG e Vetor, com Fundo Transparente Para Download  Grátis | Pngtree">
            <a:extLst>
              <a:ext uri="{FF2B5EF4-FFF2-40B4-BE49-F238E27FC236}">
                <a16:creationId xmlns:a16="http://schemas.microsoft.com/office/drawing/2014/main" id="{BBE925FE-FFAC-B40C-EFD7-016610C3CE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902" y="2815608"/>
            <a:ext cx="275607" cy="2756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Imagens Tomato Vector PNG e Vetor, com Fundo Transparente Para Download  Grátis | Pngtree">
            <a:extLst>
              <a:ext uri="{FF2B5EF4-FFF2-40B4-BE49-F238E27FC236}">
                <a16:creationId xmlns:a16="http://schemas.microsoft.com/office/drawing/2014/main" id="{D862234E-6338-CF59-E159-5ADB62CDE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5901" y="3165076"/>
            <a:ext cx="275607" cy="27560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6" descr="Cozinhar espaguete. mão coloque espaguete na panela de água fervente para  ilustração de instrução de cozimento de macarrão em vetor de desenho  animado isolado | Vetor Premium">
            <a:extLst>
              <a:ext uri="{FF2B5EF4-FFF2-40B4-BE49-F238E27FC236}">
                <a16:creationId xmlns:a16="http://schemas.microsoft.com/office/drawing/2014/main" id="{995025A0-B39B-D8B1-E7EB-093CFBB681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63497" y="5086261"/>
            <a:ext cx="812762" cy="894556"/>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Menina - ícones de pessoas grátis">
            <a:extLst>
              <a:ext uri="{FF2B5EF4-FFF2-40B4-BE49-F238E27FC236}">
                <a16:creationId xmlns:a16="http://schemas.microsoft.com/office/drawing/2014/main" id="{61FFE099-46DB-D2CC-0EFB-35EAAA4AB0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8296" y="2706990"/>
            <a:ext cx="811637" cy="811637"/>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Garoto - ícones de pessoas grátis">
            <a:extLst>
              <a:ext uri="{FF2B5EF4-FFF2-40B4-BE49-F238E27FC236}">
                <a16:creationId xmlns:a16="http://schemas.microsoft.com/office/drawing/2014/main" id="{8628BFB0-3638-6DD9-08F3-7EFC6F1F65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4338" y="2725311"/>
            <a:ext cx="830211" cy="830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4208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ilustração de comida chinesa e japonesa de macarrão desenhado à mão  16413049 PNG">
            <a:extLst>
              <a:ext uri="{FF2B5EF4-FFF2-40B4-BE49-F238E27FC236}">
                <a16:creationId xmlns:a16="http://schemas.microsoft.com/office/drawing/2014/main" id="{CDBE8042-F1A3-3073-F331-4F2EB2CF5E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890" b="20536"/>
          <a:stretch/>
        </p:blipFill>
        <p:spPr bwMode="auto">
          <a:xfrm>
            <a:off x="20" y="10"/>
            <a:ext cx="9143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8DFF301B-E06C-28D5-A4D1-25C8F6914997}"/>
              </a:ext>
            </a:extLst>
          </p:cNvPr>
          <p:cNvSpPr>
            <a:spLocks noGrp="1"/>
          </p:cNvSpPr>
          <p:nvPr>
            <p:ph idx="1"/>
          </p:nvPr>
        </p:nvSpPr>
        <p:spPr>
          <a:xfrm>
            <a:off x="1981200" y="3810000"/>
            <a:ext cx="5614060" cy="2452687"/>
          </a:xfrm>
        </p:spPr>
        <p:txBody>
          <a:bodyPr anchor="ctr">
            <a:normAutofit/>
          </a:bodyPr>
          <a:lstStyle/>
          <a:p>
            <a:pPr marL="0" indent="0" algn="ctr">
              <a:buNone/>
            </a:pPr>
            <a:r>
              <a:rPr lang="pt-BR" b="1" dirty="0"/>
              <a:t>Tempo: 1h</a:t>
            </a:r>
          </a:p>
        </p:txBody>
      </p:sp>
    </p:spTree>
    <p:extLst>
      <p:ext uri="{BB962C8B-B14F-4D97-AF65-F5344CB8AC3E}">
        <p14:creationId xmlns:p14="http://schemas.microsoft.com/office/powerpoint/2010/main" val="41146194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EE131C-0491-1AA4-F028-0C8F0BEC89E7}"/>
              </a:ext>
            </a:extLst>
          </p:cNvPr>
          <p:cNvSpPr>
            <a:spLocks noGrp="1"/>
          </p:cNvSpPr>
          <p:nvPr>
            <p:ph type="title"/>
          </p:nvPr>
        </p:nvSpPr>
        <p:spPr>
          <a:xfrm>
            <a:off x="628650" y="451381"/>
            <a:ext cx="7884414" cy="4066540"/>
          </a:xfrm>
        </p:spPr>
        <p:txBody>
          <a:bodyPr vert="horz" lIns="91440" tIns="45720" rIns="91440" bIns="45720" rtlCol="0" anchor="b">
            <a:normAutofit/>
          </a:bodyPr>
          <a:lstStyle/>
          <a:p>
            <a:pPr algn="l">
              <a:lnSpc>
                <a:spcPct val="90000"/>
              </a:lnSpc>
            </a:pPr>
            <a:r>
              <a:rPr lang="en-US" sz="5700" kern="1200" dirty="0">
                <a:solidFill>
                  <a:schemeClr val="tx1"/>
                </a:solidFill>
                <a:latin typeface="+mj-lt"/>
                <a:ea typeface="+mj-ea"/>
                <a:cs typeface="+mj-cs"/>
              </a:rPr>
              <a:t>Assincronismo e </a:t>
            </a:r>
            <a:r>
              <a:rPr lang="en-US" sz="5700" kern="1200" dirty="0" err="1">
                <a:solidFill>
                  <a:schemeClr val="tx1"/>
                </a:solidFill>
                <a:latin typeface="+mj-lt"/>
                <a:ea typeface="+mj-ea"/>
                <a:cs typeface="+mj-cs"/>
              </a:rPr>
              <a:t>Sincronismo</a:t>
            </a:r>
            <a:endParaRPr lang="en-US" sz="5700" kern="1200" dirty="0">
              <a:solidFill>
                <a:schemeClr val="tx1"/>
              </a:solidFill>
              <a:latin typeface="+mj-lt"/>
              <a:ea typeface="+mj-ea"/>
              <a:cs typeface="+mj-cs"/>
            </a:endParaRPr>
          </a:p>
        </p:txBody>
      </p:sp>
      <p:sp>
        <p:nvSpPr>
          <p:cNvPr id="27"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8650" y="4718595"/>
            <a:ext cx="4057650" cy="18288"/>
          </a:xfrm>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 name="connsiteX0" fmla="*/ 0 w 4057650"/>
              <a:gd name="connsiteY0" fmla="*/ 0 h 18288"/>
              <a:gd name="connsiteX1" fmla="*/ 635698 w 4057650"/>
              <a:gd name="connsiteY1" fmla="*/ 0 h 18288"/>
              <a:gd name="connsiteX2" fmla="*/ 1190244 w 4057650"/>
              <a:gd name="connsiteY2" fmla="*/ 0 h 18288"/>
              <a:gd name="connsiteX3" fmla="*/ 1947672 w 4057650"/>
              <a:gd name="connsiteY3" fmla="*/ 0 h 18288"/>
              <a:gd name="connsiteX4" fmla="*/ 2583370 w 4057650"/>
              <a:gd name="connsiteY4" fmla="*/ 0 h 18288"/>
              <a:gd name="connsiteX5" fmla="*/ 3219069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150555 w 4057650"/>
              <a:gd name="connsiteY10" fmla="*/ 18288 h 18288"/>
              <a:gd name="connsiteX11" fmla="*/ 1474280 w 4057650"/>
              <a:gd name="connsiteY11" fmla="*/ 18288 h 18288"/>
              <a:gd name="connsiteX12" fmla="*/ 838581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67148" y="-8908"/>
                  <a:pt x="517612" y="4501"/>
                  <a:pt x="757428" y="0"/>
                </a:cubicBezTo>
                <a:cubicBezTo>
                  <a:pt x="1032602" y="-7253"/>
                  <a:pt x="1110097" y="-4084"/>
                  <a:pt x="1474279" y="0"/>
                </a:cubicBezTo>
                <a:cubicBezTo>
                  <a:pt x="1838373" y="-7421"/>
                  <a:pt x="1905070" y="-3632"/>
                  <a:pt x="2191131" y="0"/>
                </a:cubicBezTo>
                <a:cubicBezTo>
                  <a:pt x="2479083" y="8044"/>
                  <a:pt x="2590278" y="-15025"/>
                  <a:pt x="2745676" y="0"/>
                </a:cubicBezTo>
                <a:cubicBezTo>
                  <a:pt x="2939709" y="9877"/>
                  <a:pt x="3136017" y="-24028"/>
                  <a:pt x="3340798" y="0"/>
                </a:cubicBezTo>
                <a:cubicBezTo>
                  <a:pt x="3577524" y="19058"/>
                  <a:pt x="3755433" y="-7221"/>
                  <a:pt x="4057650" y="0"/>
                </a:cubicBezTo>
                <a:cubicBezTo>
                  <a:pt x="4057420" y="8026"/>
                  <a:pt x="4058238" y="15039"/>
                  <a:pt x="4057650" y="18288"/>
                </a:cubicBezTo>
                <a:cubicBezTo>
                  <a:pt x="3746991" y="51472"/>
                  <a:pt x="3642040" y="-9140"/>
                  <a:pt x="3381375" y="18288"/>
                </a:cubicBezTo>
                <a:cubicBezTo>
                  <a:pt x="3142532" y="69343"/>
                  <a:pt x="2955382" y="-2590"/>
                  <a:pt x="2826830" y="18288"/>
                </a:cubicBezTo>
                <a:cubicBezTo>
                  <a:pt x="2734164" y="30636"/>
                  <a:pt x="2422331" y="17559"/>
                  <a:pt x="2272284" y="18288"/>
                </a:cubicBezTo>
                <a:cubicBezTo>
                  <a:pt x="2111408" y="24730"/>
                  <a:pt x="1888168" y="26061"/>
                  <a:pt x="1555432" y="18288"/>
                </a:cubicBezTo>
                <a:cubicBezTo>
                  <a:pt x="1389125" y="7689"/>
                  <a:pt x="1177551" y="44302"/>
                  <a:pt x="960310" y="18288"/>
                </a:cubicBezTo>
                <a:cubicBezTo>
                  <a:pt x="875922" y="-35328"/>
                  <a:pt x="323458" y="14834"/>
                  <a:pt x="0" y="18288"/>
                </a:cubicBezTo>
                <a:cubicBezTo>
                  <a:pt x="732" y="12147"/>
                  <a:pt x="1474" y="5759"/>
                  <a:pt x="0" y="0"/>
                </a:cubicBezTo>
                <a:close/>
              </a:path>
              <a:path w="4057650" h="18288" stroke="0" extrusionOk="0">
                <a:moveTo>
                  <a:pt x="0" y="0"/>
                </a:moveTo>
                <a:cubicBezTo>
                  <a:pt x="242151" y="36334"/>
                  <a:pt x="500401" y="29139"/>
                  <a:pt x="635698" y="0"/>
                </a:cubicBezTo>
                <a:cubicBezTo>
                  <a:pt x="783144" y="-32004"/>
                  <a:pt x="950843" y="-4485"/>
                  <a:pt x="1190244" y="0"/>
                </a:cubicBezTo>
                <a:cubicBezTo>
                  <a:pt x="1493739" y="37672"/>
                  <a:pt x="1683931" y="-5135"/>
                  <a:pt x="1947672" y="0"/>
                </a:cubicBezTo>
                <a:cubicBezTo>
                  <a:pt x="2231467" y="29157"/>
                  <a:pt x="2283780" y="-18583"/>
                  <a:pt x="2583370" y="0"/>
                </a:cubicBezTo>
                <a:cubicBezTo>
                  <a:pt x="2879743" y="13186"/>
                  <a:pt x="3001896" y="40538"/>
                  <a:pt x="3219069" y="0"/>
                </a:cubicBezTo>
                <a:cubicBezTo>
                  <a:pt x="3480307" y="-5034"/>
                  <a:pt x="3756341" y="17550"/>
                  <a:pt x="4057650" y="0"/>
                </a:cubicBezTo>
                <a:cubicBezTo>
                  <a:pt x="4056338" y="6441"/>
                  <a:pt x="4057679" y="13855"/>
                  <a:pt x="4057650" y="18288"/>
                </a:cubicBezTo>
                <a:cubicBezTo>
                  <a:pt x="3866391" y="15329"/>
                  <a:pt x="3683092" y="27213"/>
                  <a:pt x="3381375" y="18288"/>
                </a:cubicBezTo>
                <a:cubicBezTo>
                  <a:pt x="3077442" y="-31539"/>
                  <a:pt x="2959293" y="-5332"/>
                  <a:pt x="2826830" y="18288"/>
                </a:cubicBezTo>
                <a:cubicBezTo>
                  <a:pt x="2745586" y="53568"/>
                  <a:pt x="2366651" y="59392"/>
                  <a:pt x="2150555" y="18288"/>
                </a:cubicBezTo>
                <a:cubicBezTo>
                  <a:pt x="1889766" y="-17354"/>
                  <a:pt x="1744011" y="-22688"/>
                  <a:pt x="1474280" y="18288"/>
                </a:cubicBezTo>
                <a:cubicBezTo>
                  <a:pt x="1211536" y="22995"/>
                  <a:pt x="970196" y="35522"/>
                  <a:pt x="838581" y="18288"/>
                </a:cubicBezTo>
                <a:cubicBezTo>
                  <a:pt x="683899" y="-4450"/>
                  <a:pt x="224248" y="-42444"/>
                  <a:pt x="0" y="18288"/>
                </a:cubicBezTo>
                <a:cubicBezTo>
                  <a:pt x="821" y="10074"/>
                  <a:pt x="-92" y="8278"/>
                  <a:pt x="0" y="0"/>
                </a:cubicBezTo>
                <a:close/>
              </a:path>
              <a:path w="4057650" h="18288" fill="none" stroke="0" extrusionOk="0">
                <a:moveTo>
                  <a:pt x="0" y="0"/>
                </a:moveTo>
                <a:cubicBezTo>
                  <a:pt x="358409" y="-4652"/>
                  <a:pt x="486702" y="12101"/>
                  <a:pt x="757428" y="0"/>
                </a:cubicBezTo>
                <a:cubicBezTo>
                  <a:pt x="1022678" y="-8760"/>
                  <a:pt x="1108573" y="-4098"/>
                  <a:pt x="1474279" y="0"/>
                </a:cubicBezTo>
                <a:cubicBezTo>
                  <a:pt x="1819257" y="16644"/>
                  <a:pt x="1919656" y="-4532"/>
                  <a:pt x="2191131" y="0"/>
                </a:cubicBezTo>
                <a:cubicBezTo>
                  <a:pt x="2458468" y="10266"/>
                  <a:pt x="2618941" y="-8527"/>
                  <a:pt x="2745676" y="0"/>
                </a:cubicBezTo>
                <a:cubicBezTo>
                  <a:pt x="2931643" y="26136"/>
                  <a:pt x="3158142" y="-56944"/>
                  <a:pt x="3340798" y="0"/>
                </a:cubicBezTo>
                <a:cubicBezTo>
                  <a:pt x="3532039" y="10299"/>
                  <a:pt x="3748090" y="-3814"/>
                  <a:pt x="4057650" y="0"/>
                </a:cubicBezTo>
                <a:cubicBezTo>
                  <a:pt x="4057078" y="8167"/>
                  <a:pt x="4057287" y="15177"/>
                  <a:pt x="4057650" y="18288"/>
                </a:cubicBezTo>
                <a:cubicBezTo>
                  <a:pt x="3759943" y="49384"/>
                  <a:pt x="3655385" y="-7741"/>
                  <a:pt x="3381375" y="18288"/>
                </a:cubicBezTo>
                <a:cubicBezTo>
                  <a:pt x="3117080" y="48239"/>
                  <a:pt x="2965830" y="15751"/>
                  <a:pt x="2826830" y="18288"/>
                </a:cubicBezTo>
                <a:cubicBezTo>
                  <a:pt x="2719180" y="54573"/>
                  <a:pt x="2405341" y="28209"/>
                  <a:pt x="2272284" y="18288"/>
                </a:cubicBezTo>
                <a:cubicBezTo>
                  <a:pt x="2146521" y="42397"/>
                  <a:pt x="1920511" y="48303"/>
                  <a:pt x="1555432" y="18288"/>
                </a:cubicBezTo>
                <a:cubicBezTo>
                  <a:pt x="1341297" y="-10360"/>
                  <a:pt x="1185337" y="10858"/>
                  <a:pt x="960310" y="18288"/>
                </a:cubicBezTo>
                <a:cubicBezTo>
                  <a:pt x="797841" y="-27072"/>
                  <a:pt x="348704" y="-79830"/>
                  <a:pt x="0" y="18288"/>
                </a:cubicBezTo>
                <a:cubicBezTo>
                  <a:pt x="82" y="11116"/>
                  <a:pt x="515" y="669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4057650"/>
                      <a:gd name="connsiteY0" fmla="*/ 0 h 18288"/>
                      <a:gd name="connsiteX1" fmla="*/ 757428 w 4057650"/>
                      <a:gd name="connsiteY1" fmla="*/ 0 h 18288"/>
                      <a:gd name="connsiteX2" fmla="*/ 1474279 w 4057650"/>
                      <a:gd name="connsiteY2" fmla="*/ 0 h 18288"/>
                      <a:gd name="connsiteX3" fmla="*/ 2191131 w 4057650"/>
                      <a:gd name="connsiteY3" fmla="*/ 0 h 18288"/>
                      <a:gd name="connsiteX4" fmla="*/ 2745676 w 4057650"/>
                      <a:gd name="connsiteY4" fmla="*/ 0 h 18288"/>
                      <a:gd name="connsiteX5" fmla="*/ 3340798 w 4057650"/>
                      <a:gd name="connsiteY5" fmla="*/ 0 h 18288"/>
                      <a:gd name="connsiteX6" fmla="*/ 4057650 w 4057650"/>
                      <a:gd name="connsiteY6" fmla="*/ 0 h 18288"/>
                      <a:gd name="connsiteX7" fmla="*/ 4057650 w 4057650"/>
                      <a:gd name="connsiteY7" fmla="*/ 18288 h 18288"/>
                      <a:gd name="connsiteX8" fmla="*/ 3381375 w 4057650"/>
                      <a:gd name="connsiteY8" fmla="*/ 18288 h 18288"/>
                      <a:gd name="connsiteX9" fmla="*/ 2826830 w 4057650"/>
                      <a:gd name="connsiteY9" fmla="*/ 18288 h 18288"/>
                      <a:gd name="connsiteX10" fmla="*/ 2272284 w 4057650"/>
                      <a:gd name="connsiteY10" fmla="*/ 18288 h 18288"/>
                      <a:gd name="connsiteX11" fmla="*/ 1555432 w 4057650"/>
                      <a:gd name="connsiteY11" fmla="*/ 18288 h 18288"/>
                      <a:gd name="connsiteX12" fmla="*/ 960310 w 4057650"/>
                      <a:gd name="connsiteY12" fmla="*/ 18288 h 18288"/>
                      <a:gd name="connsiteX13" fmla="*/ 0 w 4057650"/>
                      <a:gd name="connsiteY13" fmla="*/ 18288 h 18288"/>
                      <a:gd name="connsiteX14" fmla="*/ 0 w 405765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57650" h="18288" fill="none" extrusionOk="0">
                        <a:moveTo>
                          <a:pt x="0" y="0"/>
                        </a:moveTo>
                        <a:cubicBezTo>
                          <a:pt x="371182" y="3227"/>
                          <a:pt x="494372" y="9222"/>
                          <a:pt x="757428" y="0"/>
                        </a:cubicBezTo>
                        <a:cubicBezTo>
                          <a:pt x="1020484" y="-9222"/>
                          <a:pt x="1116719" y="-4357"/>
                          <a:pt x="1474279" y="0"/>
                        </a:cubicBezTo>
                        <a:cubicBezTo>
                          <a:pt x="1831839" y="4357"/>
                          <a:pt x="1920973" y="-11809"/>
                          <a:pt x="2191131" y="0"/>
                        </a:cubicBezTo>
                        <a:cubicBezTo>
                          <a:pt x="2461289" y="11809"/>
                          <a:pt x="2589480" y="-22604"/>
                          <a:pt x="2745676" y="0"/>
                        </a:cubicBezTo>
                        <a:cubicBezTo>
                          <a:pt x="2901872" y="22604"/>
                          <a:pt x="3136452" y="-12306"/>
                          <a:pt x="3340798" y="0"/>
                        </a:cubicBezTo>
                        <a:cubicBezTo>
                          <a:pt x="3545144" y="12306"/>
                          <a:pt x="3766934" y="-21556"/>
                          <a:pt x="4057650" y="0"/>
                        </a:cubicBezTo>
                        <a:cubicBezTo>
                          <a:pt x="4057150" y="8855"/>
                          <a:pt x="4057759" y="14521"/>
                          <a:pt x="4057650" y="18288"/>
                        </a:cubicBezTo>
                        <a:cubicBezTo>
                          <a:pt x="3743404" y="40125"/>
                          <a:pt x="3625516" y="-14923"/>
                          <a:pt x="3381375" y="18288"/>
                        </a:cubicBezTo>
                        <a:cubicBezTo>
                          <a:pt x="3137235" y="51499"/>
                          <a:pt x="2946571" y="1"/>
                          <a:pt x="2826830" y="18288"/>
                        </a:cubicBezTo>
                        <a:cubicBezTo>
                          <a:pt x="2707090" y="36575"/>
                          <a:pt x="2402756" y="1432"/>
                          <a:pt x="2272284" y="18288"/>
                        </a:cubicBezTo>
                        <a:cubicBezTo>
                          <a:pt x="2141812" y="35144"/>
                          <a:pt x="1895935" y="18199"/>
                          <a:pt x="1555432" y="18288"/>
                        </a:cubicBezTo>
                        <a:cubicBezTo>
                          <a:pt x="1214929" y="18377"/>
                          <a:pt x="1103072" y="14503"/>
                          <a:pt x="960310" y="18288"/>
                        </a:cubicBezTo>
                        <a:cubicBezTo>
                          <a:pt x="817548" y="22073"/>
                          <a:pt x="402272" y="-29359"/>
                          <a:pt x="0" y="18288"/>
                        </a:cubicBezTo>
                        <a:cubicBezTo>
                          <a:pt x="683" y="12014"/>
                          <a:pt x="724" y="5908"/>
                          <a:pt x="0" y="0"/>
                        </a:cubicBezTo>
                        <a:close/>
                      </a:path>
                      <a:path w="4057650" h="18288" stroke="0" extrusionOk="0">
                        <a:moveTo>
                          <a:pt x="0" y="0"/>
                        </a:moveTo>
                        <a:cubicBezTo>
                          <a:pt x="248348" y="13145"/>
                          <a:pt x="486117" y="25042"/>
                          <a:pt x="635698" y="0"/>
                        </a:cubicBezTo>
                        <a:cubicBezTo>
                          <a:pt x="785279" y="-25042"/>
                          <a:pt x="917762" y="-5537"/>
                          <a:pt x="1190244" y="0"/>
                        </a:cubicBezTo>
                        <a:cubicBezTo>
                          <a:pt x="1462726" y="5537"/>
                          <a:pt x="1667120" y="-21232"/>
                          <a:pt x="1947672" y="0"/>
                        </a:cubicBezTo>
                        <a:cubicBezTo>
                          <a:pt x="2228224" y="21232"/>
                          <a:pt x="2280631" y="-21698"/>
                          <a:pt x="2583370" y="0"/>
                        </a:cubicBezTo>
                        <a:cubicBezTo>
                          <a:pt x="2886109" y="21698"/>
                          <a:pt x="3022941" y="19647"/>
                          <a:pt x="3219069" y="0"/>
                        </a:cubicBezTo>
                        <a:cubicBezTo>
                          <a:pt x="3415197" y="-19647"/>
                          <a:pt x="3747500" y="26991"/>
                          <a:pt x="4057650" y="0"/>
                        </a:cubicBezTo>
                        <a:cubicBezTo>
                          <a:pt x="4056752" y="7180"/>
                          <a:pt x="4057819" y="13790"/>
                          <a:pt x="4057650" y="18288"/>
                        </a:cubicBezTo>
                        <a:cubicBezTo>
                          <a:pt x="3865148" y="-3313"/>
                          <a:pt x="3702543" y="49468"/>
                          <a:pt x="3381375" y="18288"/>
                        </a:cubicBezTo>
                        <a:cubicBezTo>
                          <a:pt x="3060208" y="-12892"/>
                          <a:pt x="2956571" y="-8678"/>
                          <a:pt x="2826830" y="18288"/>
                        </a:cubicBezTo>
                        <a:cubicBezTo>
                          <a:pt x="2697089" y="45254"/>
                          <a:pt x="2411031" y="43154"/>
                          <a:pt x="2150555" y="18288"/>
                        </a:cubicBezTo>
                        <a:cubicBezTo>
                          <a:pt x="1890080" y="-6578"/>
                          <a:pt x="1741827" y="-615"/>
                          <a:pt x="1474280" y="18288"/>
                        </a:cubicBezTo>
                        <a:cubicBezTo>
                          <a:pt x="1206734" y="37191"/>
                          <a:pt x="998203" y="33335"/>
                          <a:pt x="838581" y="18288"/>
                        </a:cubicBezTo>
                        <a:cubicBezTo>
                          <a:pt x="678959" y="3241"/>
                          <a:pt x="187101" y="-13212"/>
                          <a:pt x="0" y="18288"/>
                        </a:cubicBezTo>
                        <a:cubicBezTo>
                          <a:pt x="571" y="10093"/>
                          <a:pt x="-125" y="8407"/>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70641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3" name="Rectangle 42">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8656" y="0"/>
            <a:ext cx="8375586"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5" name="Rectangle 44">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5196" y="0"/>
            <a:ext cx="836676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481A65E-5606-39FC-62BB-090C05183973}"/>
              </a:ext>
            </a:extLst>
          </p:cNvPr>
          <p:cNvSpPr>
            <a:spLocks noGrp="1"/>
          </p:cNvSpPr>
          <p:nvPr>
            <p:ph type="title"/>
          </p:nvPr>
        </p:nvSpPr>
        <p:spPr>
          <a:xfrm>
            <a:off x="836676" y="548640"/>
            <a:ext cx="7626096" cy="1179576"/>
          </a:xfrm>
        </p:spPr>
        <p:txBody>
          <a:bodyPr>
            <a:normAutofit/>
          </a:bodyPr>
          <a:lstStyle/>
          <a:p>
            <a:r>
              <a:rPr lang="pt-BR" sz="3500"/>
              <a:t>Roteiro</a:t>
            </a:r>
          </a:p>
        </p:txBody>
      </p:sp>
      <p:sp>
        <p:nvSpPr>
          <p:cNvPr id="47" name="Rectangle 46">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125" y="758952"/>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3D673495-76A6-A2B2-997F-383530B310EF}"/>
              </a:ext>
            </a:extLst>
          </p:cNvPr>
          <p:cNvSpPr>
            <a:spLocks noGrp="1"/>
          </p:cNvSpPr>
          <p:nvPr>
            <p:ph idx="1"/>
          </p:nvPr>
        </p:nvSpPr>
        <p:spPr>
          <a:xfrm>
            <a:off x="836676" y="2481943"/>
            <a:ext cx="7626096" cy="3695020"/>
          </a:xfrm>
        </p:spPr>
        <p:txBody>
          <a:bodyPr>
            <a:normAutofit/>
          </a:bodyPr>
          <a:lstStyle/>
          <a:p>
            <a:r>
              <a:rPr lang="pt-BR" sz="1900" dirty="0" err="1"/>
              <a:t>MonoTarefa</a:t>
            </a:r>
            <a:r>
              <a:rPr lang="pt-BR" sz="1900" dirty="0"/>
              <a:t> </a:t>
            </a:r>
            <a:r>
              <a:rPr lang="pt-BR" sz="1900" dirty="0" err="1"/>
              <a:t>x</a:t>
            </a:r>
            <a:r>
              <a:rPr lang="pt-BR" sz="1900" dirty="0"/>
              <a:t> </a:t>
            </a:r>
            <a:r>
              <a:rPr lang="pt-BR" sz="1900" dirty="0" err="1"/>
              <a:t>MultiTarefa</a:t>
            </a:r>
            <a:endParaRPr lang="pt-BR" sz="1900" dirty="0"/>
          </a:p>
          <a:p>
            <a:r>
              <a:rPr lang="pt-BR" sz="1900" dirty="0"/>
              <a:t>Thread</a:t>
            </a:r>
          </a:p>
          <a:p>
            <a:r>
              <a:rPr lang="pt-BR" sz="1900" dirty="0"/>
              <a:t>Concorrência </a:t>
            </a:r>
            <a:r>
              <a:rPr lang="pt-BR" sz="1900" dirty="0" err="1"/>
              <a:t>x</a:t>
            </a:r>
            <a:r>
              <a:rPr lang="pt-BR" sz="1900" dirty="0"/>
              <a:t> Paralelismo</a:t>
            </a:r>
          </a:p>
          <a:p>
            <a:r>
              <a:rPr lang="pt-BR" sz="1900" dirty="0"/>
              <a:t>Exemplos</a:t>
            </a:r>
          </a:p>
          <a:p>
            <a:r>
              <a:rPr lang="pt-BR" sz="1900" dirty="0"/>
              <a:t>Assincronismo e Sincronismo</a:t>
            </a:r>
          </a:p>
          <a:p>
            <a:r>
              <a:rPr lang="pt-BR" sz="1900" dirty="0"/>
              <a:t>Quando usar Assincronismo ou paralelismo?</a:t>
            </a:r>
          </a:p>
          <a:p>
            <a:r>
              <a:rPr lang="pt-BR" sz="1900" dirty="0"/>
              <a:t>Vantagens e Desvantagens do assincronismo e paralelismo</a:t>
            </a:r>
          </a:p>
          <a:p>
            <a:r>
              <a:rPr lang="pt-BR" sz="1900" dirty="0"/>
              <a:t>Assincronismo no Python</a:t>
            </a:r>
          </a:p>
          <a:p>
            <a:r>
              <a:rPr lang="pt-BR" sz="1900" dirty="0"/>
              <a:t>Exemplos</a:t>
            </a:r>
          </a:p>
          <a:p>
            <a:r>
              <a:rPr lang="pt-BR" sz="1900" dirty="0"/>
              <a:t>Dicas</a:t>
            </a:r>
          </a:p>
          <a:p>
            <a:pPr lvl="1"/>
            <a:endParaRPr lang="pt-BR" sz="1900" dirty="0"/>
          </a:p>
        </p:txBody>
      </p:sp>
    </p:spTree>
    <p:extLst>
      <p:ext uri="{BB962C8B-B14F-4D97-AF65-F5344CB8AC3E}">
        <p14:creationId xmlns:p14="http://schemas.microsoft.com/office/powerpoint/2010/main" val="8779689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63BA2C5-AC35-99DC-6026-0B9B69033336}"/>
              </a:ext>
            </a:extLst>
          </p:cNvPr>
          <p:cNvSpPr>
            <a:spLocks noGrp="1"/>
          </p:cNvSpPr>
          <p:nvPr>
            <p:ph idx="1"/>
          </p:nvPr>
        </p:nvSpPr>
        <p:spPr/>
        <p:txBody>
          <a:bodyPr/>
          <a:lstStyle/>
          <a:p>
            <a:pPr marL="0" indent="0">
              <a:buNone/>
            </a:pPr>
            <a:r>
              <a:rPr lang="pt-BR" dirty="0"/>
              <a:t>Síncrono</a:t>
            </a:r>
          </a:p>
          <a:p>
            <a:pPr marL="0" indent="0">
              <a:buNone/>
            </a:pPr>
            <a:r>
              <a:rPr lang="pt-BR" sz="2400" dirty="0"/>
              <a:t>Modelo de programação no qual uma tarefa (instrução) precisa ser finalizada para a próxima iniciar.</a:t>
            </a:r>
          </a:p>
        </p:txBody>
      </p:sp>
    </p:spTree>
    <p:extLst>
      <p:ext uri="{BB962C8B-B14F-4D97-AF65-F5344CB8AC3E}">
        <p14:creationId xmlns:p14="http://schemas.microsoft.com/office/powerpoint/2010/main" val="279917341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63BA2C5-AC35-99DC-6026-0B9B69033336}"/>
              </a:ext>
            </a:extLst>
          </p:cNvPr>
          <p:cNvSpPr>
            <a:spLocks noGrp="1"/>
          </p:cNvSpPr>
          <p:nvPr>
            <p:ph idx="1"/>
          </p:nvPr>
        </p:nvSpPr>
        <p:spPr/>
        <p:txBody>
          <a:bodyPr/>
          <a:lstStyle/>
          <a:p>
            <a:pPr marL="0" indent="0">
              <a:buNone/>
            </a:pPr>
            <a:r>
              <a:rPr lang="pt-BR" dirty="0"/>
              <a:t>Síncrono</a:t>
            </a:r>
          </a:p>
          <a:p>
            <a:pPr marL="0" indent="0">
              <a:buNone/>
            </a:pPr>
            <a:r>
              <a:rPr lang="pt-BR" sz="2400" dirty="0"/>
              <a:t>Modelo de programação no qual uma tarefa (instrução) precisa ser finalizada para a próxima iniciar.</a:t>
            </a:r>
          </a:p>
          <a:p>
            <a:pPr marL="0" indent="0">
              <a:buNone/>
            </a:pPr>
            <a:endParaRPr lang="pt-BR" sz="2400" dirty="0"/>
          </a:p>
          <a:p>
            <a:pPr marL="0" indent="0">
              <a:buNone/>
            </a:pPr>
            <a:r>
              <a:rPr lang="pt-BR" dirty="0"/>
              <a:t>Assíncrono</a:t>
            </a:r>
          </a:p>
          <a:p>
            <a:pPr marL="0" indent="0">
              <a:buNone/>
            </a:pPr>
            <a:r>
              <a:rPr lang="pt-BR" sz="2400" dirty="0"/>
              <a:t>Modelo de programação, no qual uma tarefa (instrução) não precisa ser finalizada para a próxima ser iniciada. Podendo ser codificada de forma concorrente ou paralela.</a:t>
            </a:r>
          </a:p>
        </p:txBody>
      </p:sp>
    </p:spTree>
    <p:extLst>
      <p:ext uri="{BB962C8B-B14F-4D97-AF65-F5344CB8AC3E}">
        <p14:creationId xmlns:p14="http://schemas.microsoft.com/office/powerpoint/2010/main" val="22961373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1F3452-E126-9A65-9711-47FE148B1679}"/>
              </a:ext>
            </a:extLst>
          </p:cNvPr>
          <p:cNvSpPr>
            <a:spLocks noGrp="1"/>
          </p:cNvSpPr>
          <p:nvPr>
            <p:ph type="title"/>
          </p:nvPr>
        </p:nvSpPr>
        <p:spPr/>
        <p:txBody>
          <a:bodyPr/>
          <a:lstStyle/>
          <a:p>
            <a:r>
              <a:rPr lang="pt-BR" dirty="0"/>
              <a:t>Quando Usar Assincronismo</a:t>
            </a:r>
          </a:p>
        </p:txBody>
      </p:sp>
      <p:sp>
        <p:nvSpPr>
          <p:cNvPr id="3" name="Espaço Reservado para Conteúdo 2">
            <a:extLst>
              <a:ext uri="{FF2B5EF4-FFF2-40B4-BE49-F238E27FC236}">
                <a16:creationId xmlns:a16="http://schemas.microsoft.com/office/drawing/2014/main" id="{25AD6033-FE17-52F8-5347-8E87D2DF379C}"/>
              </a:ext>
            </a:extLst>
          </p:cNvPr>
          <p:cNvSpPr>
            <a:spLocks noGrp="1"/>
          </p:cNvSpPr>
          <p:nvPr>
            <p:ph idx="1"/>
          </p:nvPr>
        </p:nvSpPr>
        <p:spPr/>
        <p:txBody>
          <a:bodyPr>
            <a:normAutofit fontScale="62500" lnSpcReduction="20000"/>
          </a:bodyPr>
          <a:lstStyle/>
          <a:p>
            <a:pPr algn="l">
              <a:buFont typeface="Arial" panose="020B0604020202020204" pitchFamily="34" charset="0"/>
              <a:buChar char="•"/>
            </a:pPr>
            <a:r>
              <a:rPr lang="pt-BR" dirty="0"/>
              <a:t>Use programação assíncrona quando o desempenho do sistema for afetado principalmente por operações de </a:t>
            </a:r>
            <a:r>
              <a:rPr lang="pt-BR" dirty="0" err="1"/>
              <a:t>I</a:t>
            </a:r>
            <a:r>
              <a:rPr lang="pt-BR" dirty="0"/>
              <a:t>/O, como leitura/gravação em disco, solicitações de rede, acesso a banco de dados etc. A programação assíncrona permite que o sistema aproveite o tempo ocioso durante operações de </a:t>
            </a:r>
            <a:r>
              <a:rPr lang="pt-BR" dirty="0" err="1"/>
              <a:t>I</a:t>
            </a:r>
            <a:r>
              <a:rPr lang="pt-BR" dirty="0"/>
              <a:t>/O para executar outras tarefas, melhorando o tempo de resposta geral.</a:t>
            </a:r>
          </a:p>
          <a:p>
            <a:pPr algn="l">
              <a:buFont typeface="Arial" panose="020B0604020202020204" pitchFamily="34" charset="0"/>
              <a:buChar char="•"/>
            </a:pPr>
            <a:r>
              <a:rPr lang="pt-BR" dirty="0"/>
              <a:t>Considere a programação assíncrona quando houver muitas operações bloqueantes no seu código, que poderiam ser tratadas de forma mais eficiente usando abordagens assíncronas. Essas operações bloqueantes incluem esperar por respostas de APIs externas, aguardar eventos de entrada/saída ou esperar por recursos compartilhados.</a:t>
            </a:r>
          </a:p>
          <a:p>
            <a:pPr algn="l">
              <a:buFont typeface="Arial" panose="020B0604020202020204" pitchFamily="34" charset="0"/>
              <a:buChar char="•"/>
            </a:pPr>
            <a:r>
              <a:rPr lang="pt-BR" dirty="0"/>
              <a:t>Pense em utilizar a programação assíncrona quando houver requisitos de escalabilidade, especialmente em servidores web ou sistemas distribuídos, onde vários clientes podem enviar solicitações simultâneas. A programação assíncrona pode ajudar a lidar com um grande número de conexões sem a necessidade de criar threads separadas para cada uma delas.</a:t>
            </a:r>
          </a:p>
          <a:p>
            <a:pPr marL="0" indent="0">
              <a:buNone/>
            </a:pPr>
            <a:endParaRPr lang="pt-BR" dirty="0"/>
          </a:p>
        </p:txBody>
      </p:sp>
    </p:spTree>
    <p:extLst>
      <p:ext uri="{BB962C8B-B14F-4D97-AF65-F5344CB8AC3E}">
        <p14:creationId xmlns:p14="http://schemas.microsoft.com/office/powerpoint/2010/main" val="263540170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1F3452-E126-9A65-9711-47FE148B1679}"/>
              </a:ext>
            </a:extLst>
          </p:cNvPr>
          <p:cNvSpPr>
            <a:spLocks noGrp="1"/>
          </p:cNvSpPr>
          <p:nvPr>
            <p:ph type="title"/>
          </p:nvPr>
        </p:nvSpPr>
        <p:spPr/>
        <p:txBody>
          <a:bodyPr/>
          <a:lstStyle/>
          <a:p>
            <a:r>
              <a:rPr lang="pt-BR" dirty="0"/>
              <a:t>Quando Usar Paralelismo</a:t>
            </a:r>
          </a:p>
        </p:txBody>
      </p:sp>
      <p:sp>
        <p:nvSpPr>
          <p:cNvPr id="3" name="Espaço Reservado para Conteúdo 2">
            <a:extLst>
              <a:ext uri="{FF2B5EF4-FFF2-40B4-BE49-F238E27FC236}">
                <a16:creationId xmlns:a16="http://schemas.microsoft.com/office/drawing/2014/main" id="{25AD6033-FE17-52F8-5347-8E87D2DF379C}"/>
              </a:ext>
            </a:extLst>
          </p:cNvPr>
          <p:cNvSpPr>
            <a:spLocks noGrp="1"/>
          </p:cNvSpPr>
          <p:nvPr>
            <p:ph idx="1"/>
          </p:nvPr>
        </p:nvSpPr>
        <p:spPr/>
        <p:txBody>
          <a:bodyPr>
            <a:normAutofit/>
          </a:bodyPr>
          <a:lstStyle/>
          <a:p>
            <a:pPr algn="l">
              <a:buFont typeface="Arial" panose="020B0604020202020204" pitchFamily="34" charset="0"/>
              <a:buChar char="•"/>
            </a:pPr>
            <a:r>
              <a:rPr lang="pt-BR" sz="2000" dirty="0"/>
              <a:t>Opte pela programação paralela quando o problema envolver tarefas intensivas em CPU, onde é possível dividir o trabalho em partes independentes que podem ser processadas em paralelo. Isso é particularmente útil quando você tem acesso a múltiplos núcleos de CPU ou máquinas em um cluster.</a:t>
            </a:r>
          </a:p>
          <a:p>
            <a:pPr algn="l">
              <a:buFont typeface="Arial" panose="020B0604020202020204" pitchFamily="34" charset="0"/>
              <a:buChar char="•"/>
            </a:pPr>
            <a:r>
              <a:rPr lang="pt-BR" sz="2000" dirty="0"/>
              <a:t>Use programação paralela quando houver uma necessidade clara de aumentar o desempenho computacional, dividindo a carga de trabalho entre várias tarefas executadas simultaneamente. Isso pode ser especialmente útil para problemas complexos que podem ser resolvidos de forma paralela.</a:t>
            </a:r>
          </a:p>
          <a:p>
            <a:pPr algn="l">
              <a:buFont typeface="Arial" panose="020B0604020202020204" pitchFamily="34" charset="0"/>
              <a:buChar char="•"/>
            </a:pPr>
            <a:r>
              <a:rPr lang="pt-BR" sz="2000" dirty="0"/>
              <a:t>Considere a programação paralela quando houver requisitos de escalabilidade de hardware, como a capacidade de adicionar mais recursos, como núcleos de CPU adicionais ou máquinas extras, para lidar com cargas maiores de trabalho.</a:t>
            </a:r>
          </a:p>
        </p:txBody>
      </p:sp>
    </p:spTree>
    <p:extLst>
      <p:ext uri="{BB962C8B-B14F-4D97-AF65-F5344CB8AC3E}">
        <p14:creationId xmlns:p14="http://schemas.microsoft.com/office/powerpoint/2010/main" val="191764053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9CAB5C-2829-BC68-887D-583980089C31}"/>
              </a:ext>
            </a:extLst>
          </p:cNvPr>
          <p:cNvSpPr>
            <a:spLocks noGrp="1"/>
          </p:cNvSpPr>
          <p:nvPr>
            <p:ph type="title"/>
          </p:nvPr>
        </p:nvSpPr>
        <p:spPr/>
        <p:txBody>
          <a:bodyPr>
            <a:normAutofit/>
          </a:bodyPr>
          <a:lstStyle/>
          <a:p>
            <a:r>
              <a:rPr lang="pt-BR" dirty="0"/>
              <a:t>Vantagens: Assincronismo</a:t>
            </a:r>
          </a:p>
        </p:txBody>
      </p:sp>
      <p:sp>
        <p:nvSpPr>
          <p:cNvPr id="3" name="Espaço Reservado para Conteúdo 2">
            <a:extLst>
              <a:ext uri="{FF2B5EF4-FFF2-40B4-BE49-F238E27FC236}">
                <a16:creationId xmlns:a16="http://schemas.microsoft.com/office/drawing/2014/main" id="{91C8B271-5826-F376-4AB9-4013BBAA4402}"/>
              </a:ext>
            </a:extLst>
          </p:cNvPr>
          <p:cNvSpPr>
            <a:spLocks noGrp="1"/>
          </p:cNvSpPr>
          <p:nvPr>
            <p:ph idx="1"/>
          </p:nvPr>
        </p:nvSpPr>
        <p:spPr/>
        <p:txBody>
          <a:bodyPr>
            <a:noAutofit/>
          </a:bodyPr>
          <a:lstStyle/>
          <a:p>
            <a:r>
              <a:rPr lang="pt-BR" sz="1800" dirty="0"/>
              <a:t>Desempenho aprimorado: A programação assíncrona permite que você execute várias tarefas de forma concorrente, aproveitando o tempo ocioso enquanto aguarda operações de </a:t>
            </a:r>
            <a:r>
              <a:rPr lang="pt-BR" sz="1800" dirty="0" err="1"/>
              <a:t>I</a:t>
            </a:r>
            <a:r>
              <a:rPr lang="pt-BR" sz="1800" dirty="0"/>
              <a:t>/O (como leitura/gravação de arquivos, solicitações de rede etc.) para melhorar o tempo de resposta do programa.</a:t>
            </a:r>
          </a:p>
          <a:p>
            <a:r>
              <a:rPr lang="pt-BR" sz="1800" dirty="0"/>
              <a:t>Melhor escalabilidade: Ao lidar com muitas conexões simultâneas, como em servidores web, a programação assíncrona pode ser mais escalável do que a programação síncrona. Ela permite que você manipule várias solicitações sem a necessidade de alocar threads separadas para cada conexão.</a:t>
            </a:r>
          </a:p>
          <a:p>
            <a:r>
              <a:rPr lang="pt-BR" sz="1800" dirty="0"/>
              <a:t>Uso eficiente de recursos: Em vez de criar threads pesadas para cada solicitação ou tarefa, a programação assíncrona usa um loop de eventos (</a:t>
            </a:r>
            <a:r>
              <a:rPr lang="pt-BR" sz="1800" dirty="0" err="1"/>
              <a:t>event</a:t>
            </a:r>
            <a:r>
              <a:rPr lang="pt-BR" sz="1800" dirty="0"/>
              <a:t> loop) para gerenciar tarefas assíncronas, economizando recursos do sistema.</a:t>
            </a:r>
          </a:p>
          <a:p>
            <a:r>
              <a:rPr lang="pt-BR" sz="1800" dirty="0"/>
              <a:t>Possibilidade de código mais legível: Com o uso de construções assíncronas, como </a:t>
            </a:r>
            <a:r>
              <a:rPr lang="pt-BR" sz="1800" dirty="0" err="1"/>
              <a:t>corrotinas</a:t>
            </a:r>
            <a:r>
              <a:rPr lang="pt-BR" sz="1800" dirty="0"/>
              <a:t> e palavras-chave "await", é possível escrever código mais legível, especialmente ao lidar com operações de </a:t>
            </a:r>
            <a:r>
              <a:rPr lang="pt-BR" sz="1800" dirty="0" err="1"/>
              <a:t>I</a:t>
            </a:r>
            <a:r>
              <a:rPr lang="pt-BR" sz="1800" dirty="0"/>
              <a:t>/O, tornando o fluxo de controle mais explícito.</a:t>
            </a:r>
          </a:p>
        </p:txBody>
      </p:sp>
    </p:spTree>
    <p:extLst>
      <p:ext uri="{BB962C8B-B14F-4D97-AF65-F5344CB8AC3E}">
        <p14:creationId xmlns:p14="http://schemas.microsoft.com/office/powerpoint/2010/main" val="218940251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9CAB5C-2829-BC68-887D-583980089C31}"/>
              </a:ext>
            </a:extLst>
          </p:cNvPr>
          <p:cNvSpPr>
            <a:spLocks noGrp="1"/>
          </p:cNvSpPr>
          <p:nvPr>
            <p:ph type="title"/>
          </p:nvPr>
        </p:nvSpPr>
        <p:spPr/>
        <p:txBody>
          <a:bodyPr>
            <a:normAutofit/>
          </a:bodyPr>
          <a:lstStyle/>
          <a:p>
            <a:r>
              <a:rPr lang="pt-BR" dirty="0"/>
              <a:t>Desvantagens: Assincronismo</a:t>
            </a:r>
          </a:p>
        </p:txBody>
      </p:sp>
      <p:sp>
        <p:nvSpPr>
          <p:cNvPr id="3" name="Espaço Reservado para Conteúdo 2">
            <a:extLst>
              <a:ext uri="{FF2B5EF4-FFF2-40B4-BE49-F238E27FC236}">
                <a16:creationId xmlns:a16="http://schemas.microsoft.com/office/drawing/2014/main" id="{91C8B271-5826-F376-4AB9-4013BBAA4402}"/>
              </a:ext>
            </a:extLst>
          </p:cNvPr>
          <p:cNvSpPr>
            <a:spLocks noGrp="1"/>
          </p:cNvSpPr>
          <p:nvPr>
            <p:ph idx="1"/>
          </p:nvPr>
        </p:nvSpPr>
        <p:spPr/>
        <p:txBody>
          <a:bodyPr>
            <a:noAutofit/>
          </a:bodyPr>
          <a:lstStyle/>
          <a:p>
            <a:r>
              <a:rPr lang="pt-BR" sz="1600" dirty="0"/>
              <a:t>Complexidade adicional: A programação assíncrona pode aumentar a complexidade do código, especialmente quando há dependências entre tarefas assíncronas. O gerenciamento adequado dessas dependências, como o uso de "await" em pontos apropriados, pode ser desafiador.</a:t>
            </a:r>
          </a:p>
          <a:p>
            <a:r>
              <a:rPr lang="pt-BR" sz="1600" dirty="0"/>
              <a:t>Depuração mais difícil: A depuração de código assíncrono pode ser complicada devido à natureza concorrente e não determinística das tarefas assíncronas. Identificar erros e rastrear o fluxo de execução pode ser mais desafiador em comparação com a programação síncrona.</a:t>
            </a:r>
          </a:p>
          <a:p>
            <a:r>
              <a:rPr lang="pt-BR" sz="1600" dirty="0"/>
              <a:t>Requisitos de bibliotecas adicionais: Para aproveitar ao máximo a programação assíncrona no Python, você precisa usar bibliotecas que suportem essa abordagem, como </a:t>
            </a:r>
            <a:r>
              <a:rPr lang="pt-BR" sz="1600" dirty="0" err="1"/>
              <a:t>asyncio</a:t>
            </a:r>
            <a:r>
              <a:rPr lang="pt-BR" sz="1600" dirty="0"/>
              <a:t> e </a:t>
            </a:r>
            <a:r>
              <a:rPr lang="pt-BR" sz="1600" dirty="0" err="1"/>
              <a:t>aiohttp</a:t>
            </a:r>
            <a:r>
              <a:rPr lang="pt-BR" sz="1600" dirty="0"/>
              <a:t>. Isso pode adicionar dependências extras ao seu projeto.</a:t>
            </a:r>
          </a:p>
          <a:p>
            <a:r>
              <a:rPr lang="pt-BR" sz="1600" dirty="0"/>
              <a:t>Menor suporte em algumas bibliotecas: Embora a programação assíncrona seja amplamente suportada em muitas bibliotecas populares do ecossistema Python, algumas bibliotecas podem ter suporte limitado ou nenhum suporte para operações assíncronas. Isso pode restringir suas opções ao escolher bibliotecas específicas.</a:t>
            </a:r>
          </a:p>
        </p:txBody>
      </p:sp>
    </p:spTree>
    <p:extLst>
      <p:ext uri="{BB962C8B-B14F-4D97-AF65-F5344CB8AC3E}">
        <p14:creationId xmlns:p14="http://schemas.microsoft.com/office/powerpoint/2010/main" val="17532887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9CAB5C-2829-BC68-887D-583980089C31}"/>
              </a:ext>
            </a:extLst>
          </p:cNvPr>
          <p:cNvSpPr>
            <a:spLocks noGrp="1"/>
          </p:cNvSpPr>
          <p:nvPr>
            <p:ph type="title"/>
          </p:nvPr>
        </p:nvSpPr>
        <p:spPr/>
        <p:txBody>
          <a:bodyPr>
            <a:normAutofit/>
          </a:bodyPr>
          <a:lstStyle/>
          <a:p>
            <a:r>
              <a:rPr lang="pt-BR" dirty="0"/>
              <a:t>Vantagens: Paralelismo</a:t>
            </a:r>
          </a:p>
        </p:txBody>
      </p:sp>
      <p:sp>
        <p:nvSpPr>
          <p:cNvPr id="3" name="Espaço Reservado para Conteúdo 2">
            <a:extLst>
              <a:ext uri="{FF2B5EF4-FFF2-40B4-BE49-F238E27FC236}">
                <a16:creationId xmlns:a16="http://schemas.microsoft.com/office/drawing/2014/main" id="{91C8B271-5826-F376-4AB9-4013BBAA4402}"/>
              </a:ext>
            </a:extLst>
          </p:cNvPr>
          <p:cNvSpPr>
            <a:spLocks noGrp="1"/>
          </p:cNvSpPr>
          <p:nvPr>
            <p:ph idx="1"/>
          </p:nvPr>
        </p:nvSpPr>
        <p:spPr/>
        <p:txBody>
          <a:bodyPr>
            <a:noAutofit/>
          </a:bodyPr>
          <a:lstStyle/>
          <a:p>
            <a:r>
              <a:rPr lang="pt-BR" sz="1800" dirty="0"/>
              <a:t>Melhoria do desempenho: A programação paralela pode acelerar a execução de programas ao distribuir tarefas em diferentes núcleos ou CPUs. Isso é especialmente benéfico para programas que envolvem cálculos intensivos ou operações demoradas.</a:t>
            </a:r>
          </a:p>
          <a:p>
            <a:r>
              <a:rPr lang="pt-BR" sz="1800" dirty="0"/>
              <a:t>Processamento assíncrono: Com a programação paralela, é possível executar tarefas assincronamente, o que permite que um programa continue fazendo outras operações enquanto aguarda uma resposta de uma tarefa em segundo plano. Isso é útil para melhorar a capacidade de resposta de aplicativos que precisam lidar com operações de entrada/saída (</a:t>
            </a:r>
            <a:r>
              <a:rPr lang="pt-BR" sz="1800" dirty="0" err="1"/>
              <a:t>I</a:t>
            </a:r>
            <a:r>
              <a:rPr lang="pt-BR" sz="1800" dirty="0"/>
              <a:t>/O) lentas, como acesso a bancos de dados ou chamadas de API.</a:t>
            </a:r>
          </a:p>
          <a:p>
            <a:r>
              <a:rPr lang="pt-BR" sz="1800" dirty="0"/>
              <a:t>Aproveitamento de hardware: Ao utilizar a programação paralela, você pode aproveitar todo o potencial do hardware do seu sistema, como múltiplos núcleos de CPU ou </a:t>
            </a:r>
            <a:r>
              <a:rPr lang="pt-BR" sz="1800" dirty="0" err="1"/>
              <a:t>GPUs</a:t>
            </a:r>
            <a:r>
              <a:rPr lang="pt-BR" sz="1800" dirty="0"/>
              <a:t>, para realizar cálculos mais rapidamente</a:t>
            </a:r>
          </a:p>
        </p:txBody>
      </p:sp>
    </p:spTree>
    <p:extLst>
      <p:ext uri="{BB962C8B-B14F-4D97-AF65-F5344CB8AC3E}">
        <p14:creationId xmlns:p14="http://schemas.microsoft.com/office/powerpoint/2010/main" val="33057426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9CAB5C-2829-BC68-887D-583980089C31}"/>
              </a:ext>
            </a:extLst>
          </p:cNvPr>
          <p:cNvSpPr>
            <a:spLocks noGrp="1"/>
          </p:cNvSpPr>
          <p:nvPr>
            <p:ph type="title"/>
          </p:nvPr>
        </p:nvSpPr>
        <p:spPr/>
        <p:txBody>
          <a:bodyPr>
            <a:normAutofit/>
          </a:bodyPr>
          <a:lstStyle/>
          <a:p>
            <a:r>
              <a:rPr lang="pt-BR" dirty="0"/>
              <a:t>Desvantagens: Paralelismo</a:t>
            </a:r>
          </a:p>
        </p:txBody>
      </p:sp>
      <p:sp>
        <p:nvSpPr>
          <p:cNvPr id="3" name="Espaço Reservado para Conteúdo 2">
            <a:extLst>
              <a:ext uri="{FF2B5EF4-FFF2-40B4-BE49-F238E27FC236}">
                <a16:creationId xmlns:a16="http://schemas.microsoft.com/office/drawing/2014/main" id="{91C8B271-5826-F376-4AB9-4013BBAA4402}"/>
              </a:ext>
            </a:extLst>
          </p:cNvPr>
          <p:cNvSpPr>
            <a:spLocks noGrp="1"/>
          </p:cNvSpPr>
          <p:nvPr>
            <p:ph idx="1"/>
          </p:nvPr>
        </p:nvSpPr>
        <p:spPr/>
        <p:txBody>
          <a:bodyPr>
            <a:noAutofit/>
          </a:bodyPr>
          <a:lstStyle/>
          <a:p>
            <a:r>
              <a:rPr lang="pt-BR" sz="1800" dirty="0"/>
              <a:t>Complexidade: A programação paralela adiciona complexidade ao código, pois é necessário coordenar a execução de várias tarefas simultâneas. Isso pode levar a problemas como condições de corrida (quando duas ou mais tarefas acessam recursos compartilhados ao mesmo tempo), deadlocks (quando as tarefas ficam presas esperando umas pelas outras) e sincronização inadequada.</a:t>
            </a:r>
          </a:p>
          <a:p>
            <a:r>
              <a:rPr lang="pt-BR" sz="1800" dirty="0" err="1"/>
              <a:t>Debugging</a:t>
            </a:r>
            <a:r>
              <a:rPr lang="pt-BR" sz="1800" dirty="0"/>
              <a:t> mais difícil: Encontrar e corrigir erros em programas paralelos pode ser mais desafiador do que em programas sequenciais. A depuração de problemas relacionados a concorrência pode exigir técnicas avançadas e ferramentas específicas.</a:t>
            </a:r>
          </a:p>
          <a:p>
            <a:r>
              <a:rPr lang="pt-BR" sz="1800" dirty="0"/>
              <a:t>Overhead de comunicação: Em alguns casos, o uso da programação paralela pode introduzir um overhead de comunicação, especialmente quando diferentes tarefas precisam trocar informações ou sincronizar resultados intermediários. Esse overhead pode anular os ganhos de desempenho obtidos pela paralelização em si.</a:t>
            </a:r>
          </a:p>
        </p:txBody>
      </p:sp>
    </p:spTree>
    <p:extLst>
      <p:ext uri="{BB962C8B-B14F-4D97-AF65-F5344CB8AC3E}">
        <p14:creationId xmlns:p14="http://schemas.microsoft.com/office/powerpoint/2010/main" val="148127083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81" name="Rectangle 1848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8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480309" y="1227582"/>
            <a:ext cx="1554480" cy="13716"/>
          </a:xfrm>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 name="connsiteX0" fmla="*/ 0 w 1554480"/>
              <a:gd name="connsiteY0" fmla="*/ 0 h 13716"/>
              <a:gd name="connsiteX1" fmla="*/ 502615 w 1554480"/>
              <a:gd name="connsiteY1" fmla="*/ 0 h 13716"/>
              <a:gd name="connsiteX2" fmla="*/ 974141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1816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69558" y="-27075"/>
                  <a:pt x="365297" y="14897"/>
                  <a:pt x="549250" y="0"/>
                </a:cubicBezTo>
                <a:cubicBezTo>
                  <a:pt x="762323" y="14872"/>
                  <a:pt x="864871" y="21041"/>
                  <a:pt x="1082954" y="0"/>
                </a:cubicBezTo>
                <a:cubicBezTo>
                  <a:pt x="1306037" y="9403"/>
                  <a:pt x="1371926" y="14821"/>
                  <a:pt x="1554480" y="0"/>
                </a:cubicBezTo>
                <a:cubicBezTo>
                  <a:pt x="1554010" y="4793"/>
                  <a:pt x="1554680" y="10394"/>
                  <a:pt x="1554480" y="13716"/>
                </a:cubicBezTo>
                <a:cubicBezTo>
                  <a:pt x="1328957" y="3179"/>
                  <a:pt x="1207025" y="27731"/>
                  <a:pt x="1067410" y="13716"/>
                </a:cubicBezTo>
                <a:cubicBezTo>
                  <a:pt x="897316" y="-7440"/>
                  <a:pt x="788951" y="-24962"/>
                  <a:pt x="549250" y="13716"/>
                </a:cubicBezTo>
                <a:cubicBezTo>
                  <a:pt x="300394" y="-2982"/>
                  <a:pt x="129576" y="35301"/>
                  <a:pt x="0" y="13716"/>
                </a:cubicBezTo>
                <a:cubicBezTo>
                  <a:pt x="354" y="8869"/>
                  <a:pt x="649" y="6738"/>
                  <a:pt x="0" y="0"/>
                </a:cubicBezTo>
                <a:close/>
              </a:path>
              <a:path w="1554480" h="13716" stroke="0" extrusionOk="0">
                <a:moveTo>
                  <a:pt x="0" y="0"/>
                </a:moveTo>
                <a:cubicBezTo>
                  <a:pt x="249513" y="10124"/>
                  <a:pt x="389298" y="10419"/>
                  <a:pt x="502615" y="0"/>
                </a:cubicBezTo>
                <a:cubicBezTo>
                  <a:pt x="616735" y="10147"/>
                  <a:pt x="791037" y="-19212"/>
                  <a:pt x="974141" y="0"/>
                </a:cubicBezTo>
                <a:cubicBezTo>
                  <a:pt x="1141919" y="34853"/>
                  <a:pt x="1248514" y="16971"/>
                  <a:pt x="1554480" y="0"/>
                </a:cubicBezTo>
                <a:cubicBezTo>
                  <a:pt x="1554288" y="3835"/>
                  <a:pt x="1554171" y="7531"/>
                  <a:pt x="1554480" y="13716"/>
                </a:cubicBezTo>
                <a:cubicBezTo>
                  <a:pt x="1337806" y="9080"/>
                  <a:pt x="1308467" y="19887"/>
                  <a:pt x="1067410" y="13716"/>
                </a:cubicBezTo>
                <a:cubicBezTo>
                  <a:pt x="824349" y="13143"/>
                  <a:pt x="783437" y="24151"/>
                  <a:pt x="518160" y="13716"/>
                </a:cubicBezTo>
                <a:cubicBezTo>
                  <a:pt x="271530" y="4598"/>
                  <a:pt x="132568" y="-7659"/>
                  <a:pt x="0" y="13716"/>
                </a:cubicBezTo>
                <a:cubicBezTo>
                  <a:pt x="768" y="9617"/>
                  <a:pt x="-274" y="4847"/>
                  <a:pt x="0" y="0"/>
                </a:cubicBezTo>
                <a:close/>
              </a:path>
              <a:path w="1554480" h="13716" fill="none" stroke="0" extrusionOk="0">
                <a:moveTo>
                  <a:pt x="0" y="0"/>
                </a:moveTo>
                <a:cubicBezTo>
                  <a:pt x="95687" y="-31247"/>
                  <a:pt x="331569" y="3404"/>
                  <a:pt x="549250" y="0"/>
                </a:cubicBezTo>
                <a:cubicBezTo>
                  <a:pt x="776590" y="6530"/>
                  <a:pt x="844530" y="-5109"/>
                  <a:pt x="1082954" y="0"/>
                </a:cubicBezTo>
                <a:cubicBezTo>
                  <a:pt x="1293569" y="15486"/>
                  <a:pt x="1361850" y="13824"/>
                  <a:pt x="1554480" y="0"/>
                </a:cubicBezTo>
                <a:cubicBezTo>
                  <a:pt x="1553504" y="4786"/>
                  <a:pt x="1554832" y="10912"/>
                  <a:pt x="1554480" y="13716"/>
                </a:cubicBezTo>
                <a:cubicBezTo>
                  <a:pt x="1366718" y="4861"/>
                  <a:pt x="1218290" y="26644"/>
                  <a:pt x="1067410" y="13716"/>
                </a:cubicBezTo>
                <a:cubicBezTo>
                  <a:pt x="900327" y="-8822"/>
                  <a:pt x="792178" y="6310"/>
                  <a:pt x="549250" y="13716"/>
                </a:cubicBezTo>
                <a:cubicBezTo>
                  <a:pt x="295300" y="2843"/>
                  <a:pt x="142619" y="40779"/>
                  <a:pt x="0" y="13716"/>
                </a:cubicBezTo>
                <a:cubicBezTo>
                  <a:pt x="813" y="8812"/>
                  <a:pt x="948" y="672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custGeom>
                    <a:avLst/>
                    <a:gdLst>
                      <a:gd name="connsiteX0" fmla="*/ 0 w 1554480"/>
                      <a:gd name="connsiteY0" fmla="*/ 0 h 13716"/>
                      <a:gd name="connsiteX1" fmla="*/ 549250 w 1554480"/>
                      <a:gd name="connsiteY1" fmla="*/ 0 h 13716"/>
                      <a:gd name="connsiteX2" fmla="*/ 1082954 w 1554480"/>
                      <a:gd name="connsiteY2" fmla="*/ 0 h 13716"/>
                      <a:gd name="connsiteX3" fmla="*/ 1554480 w 1554480"/>
                      <a:gd name="connsiteY3" fmla="*/ 0 h 13716"/>
                      <a:gd name="connsiteX4" fmla="*/ 1554480 w 1554480"/>
                      <a:gd name="connsiteY4" fmla="*/ 13716 h 13716"/>
                      <a:gd name="connsiteX5" fmla="*/ 1067410 w 1554480"/>
                      <a:gd name="connsiteY5" fmla="*/ 13716 h 13716"/>
                      <a:gd name="connsiteX6" fmla="*/ 549250 w 1554480"/>
                      <a:gd name="connsiteY6" fmla="*/ 13716 h 13716"/>
                      <a:gd name="connsiteX7" fmla="*/ 0 w 1554480"/>
                      <a:gd name="connsiteY7" fmla="*/ 13716 h 13716"/>
                      <a:gd name="connsiteX8" fmla="*/ 0 w 1554480"/>
                      <a:gd name="connsiteY8"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3716"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3820" y="4959"/>
                          <a:pt x="1554594" y="10798"/>
                          <a:pt x="1554480" y="13716"/>
                        </a:cubicBezTo>
                        <a:cubicBezTo>
                          <a:pt x="1338847" y="1555"/>
                          <a:pt x="1215066" y="33279"/>
                          <a:pt x="1067410" y="13716"/>
                        </a:cubicBezTo>
                        <a:cubicBezTo>
                          <a:pt x="919754" y="-5847"/>
                          <a:pt x="800465" y="-1492"/>
                          <a:pt x="549250" y="13716"/>
                        </a:cubicBezTo>
                        <a:cubicBezTo>
                          <a:pt x="298035" y="28924"/>
                          <a:pt x="158868" y="18197"/>
                          <a:pt x="0" y="13716"/>
                        </a:cubicBezTo>
                        <a:cubicBezTo>
                          <a:pt x="488" y="8630"/>
                          <a:pt x="480" y="6612"/>
                          <a:pt x="0" y="0"/>
                        </a:cubicBezTo>
                        <a:close/>
                      </a:path>
                      <a:path w="1554480" h="13716"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232" y="4157"/>
                          <a:pt x="1554673" y="7559"/>
                          <a:pt x="1554480" y="13716"/>
                        </a:cubicBezTo>
                        <a:cubicBezTo>
                          <a:pt x="1336087" y="7600"/>
                          <a:pt x="1310024" y="15187"/>
                          <a:pt x="1067410" y="13716"/>
                        </a:cubicBezTo>
                        <a:cubicBezTo>
                          <a:pt x="824796" y="12246"/>
                          <a:pt x="787902" y="30075"/>
                          <a:pt x="518160" y="13716"/>
                        </a:cubicBezTo>
                        <a:cubicBezTo>
                          <a:pt x="248418" y="-2643"/>
                          <a:pt x="133160" y="4633"/>
                          <a:pt x="0" y="13716"/>
                        </a:cubicBezTo>
                        <a:cubicBezTo>
                          <a:pt x="43" y="9160"/>
                          <a:pt x="-111" y="4811"/>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FB655A3-679C-D1AB-065A-D6DE6114DE60}"/>
              </a:ext>
            </a:extLst>
          </p:cNvPr>
          <p:cNvSpPr>
            <a:spLocks noGrp="1"/>
          </p:cNvSpPr>
          <p:nvPr>
            <p:ph idx="1"/>
          </p:nvPr>
        </p:nvSpPr>
        <p:spPr>
          <a:xfrm>
            <a:off x="3490721" y="502920"/>
            <a:ext cx="5170932" cy="1463040"/>
          </a:xfrm>
        </p:spPr>
        <p:txBody>
          <a:bodyPr anchor="ctr">
            <a:normAutofit/>
          </a:bodyPr>
          <a:lstStyle/>
          <a:p>
            <a:pPr marL="0" indent="0">
              <a:buNone/>
            </a:pPr>
            <a:r>
              <a:rPr lang="pt-BR" sz="1900"/>
              <a:t>Assincronismo no Python</a:t>
            </a:r>
          </a:p>
        </p:txBody>
      </p:sp>
      <p:pic>
        <p:nvPicPr>
          <p:cNvPr id="18434" name="Picture 2" descr="Conceitos Básicos de Python - Cafeína Codificada">
            <a:extLst>
              <a:ext uri="{FF2B5EF4-FFF2-40B4-BE49-F238E27FC236}">
                <a16:creationId xmlns:a16="http://schemas.microsoft.com/office/drawing/2014/main" id="{4250FE0A-7836-3880-9E81-ED780BBBD7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3202" y="2540801"/>
            <a:ext cx="8188452" cy="34596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92086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0" name="Rectangle 1039">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42" name="Rectangle 1041">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624701F-8743-E250-B0C6-55239C92224C}"/>
              </a:ext>
            </a:extLst>
          </p:cNvPr>
          <p:cNvSpPr>
            <a:spLocks noGrp="1"/>
          </p:cNvSpPr>
          <p:nvPr>
            <p:ph type="title"/>
          </p:nvPr>
        </p:nvSpPr>
        <p:spPr>
          <a:xfrm>
            <a:off x="785059" y="586822"/>
            <a:ext cx="2670189" cy="1645920"/>
          </a:xfrm>
        </p:spPr>
        <p:txBody>
          <a:bodyPr>
            <a:normAutofit/>
          </a:bodyPr>
          <a:lstStyle/>
          <a:p>
            <a:r>
              <a:rPr lang="pt-BR" sz="2800"/>
              <a:t>História</a:t>
            </a:r>
          </a:p>
        </p:txBody>
      </p:sp>
      <p:sp>
        <p:nvSpPr>
          <p:cNvPr id="1044" name="Rectangle 1043">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046" name="Rectangle 1045">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3989AEAA-210C-8AAA-EE26-4F4017E771AD}"/>
              </a:ext>
            </a:extLst>
          </p:cNvPr>
          <p:cNvSpPr>
            <a:spLocks noGrp="1"/>
          </p:cNvSpPr>
          <p:nvPr>
            <p:ph idx="1"/>
          </p:nvPr>
        </p:nvSpPr>
        <p:spPr>
          <a:xfrm>
            <a:off x="4013373" y="586822"/>
            <a:ext cx="4501977" cy="1645920"/>
          </a:xfrm>
        </p:spPr>
        <p:txBody>
          <a:bodyPr anchor="ctr">
            <a:normAutofit/>
          </a:bodyPr>
          <a:lstStyle/>
          <a:p>
            <a:r>
              <a:rPr lang="pt-BR" sz="1600" b="0" i="0" dirty="0">
                <a:effectLst/>
                <a:latin typeface="Arial" panose="020B0604020202020204" pitchFamily="34" charset="0"/>
              </a:rPr>
              <a:t>O assincronismo foi introduzido ao Python na versão, 3.4 e seu uso era através de </a:t>
            </a:r>
            <a:r>
              <a:rPr lang="pt-BR" sz="1600" b="0" i="1" dirty="0">
                <a:effectLst/>
                <a:latin typeface="Arial" panose="020B0604020202020204" pitchFamily="34" charset="0"/>
              </a:rPr>
              <a:t>decorators</a:t>
            </a:r>
            <a:r>
              <a:rPr lang="pt-BR" sz="1600" b="0" i="0" dirty="0">
                <a:effectLst/>
                <a:latin typeface="Arial" panose="020B0604020202020204" pitchFamily="34" charset="0"/>
              </a:rPr>
              <a:t> como por exemplo @asyncio.coroutine e a palavra reservada yield para realizar “pausas” no código.</a:t>
            </a:r>
            <a:endParaRPr lang="pt-BR" sz="1600" dirty="0"/>
          </a:p>
        </p:txBody>
      </p:sp>
      <p:pic>
        <p:nvPicPr>
          <p:cNvPr id="1026" name="Picture 2" descr="Texto, Carta&#10;&#10;Descrição gerada automaticamente">
            <a:extLst>
              <a:ext uri="{FF2B5EF4-FFF2-40B4-BE49-F238E27FC236}">
                <a16:creationId xmlns:a16="http://schemas.microsoft.com/office/drawing/2014/main" id="{87AE8333-05E8-EF7E-2204-7F4B46E8307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8338" y="3303681"/>
            <a:ext cx="8373618" cy="2344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7579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5818" y="0"/>
            <a:ext cx="7472363"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0"/>
            <a:ext cx="7461504"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0977590-A63F-C9B4-5257-B0FB717129C1}"/>
              </a:ext>
            </a:extLst>
          </p:cNvPr>
          <p:cNvSpPr>
            <a:spLocks noGrp="1"/>
          </p:cNvSpPr>
          <p:nvPr>
            <p:ph type="title"/>
          </p:nvPr>
        </p:nvSpPr>
        <p:spPr>
          <a:xfrm>
            <a:off x="1143002" y="1999615"/>
            <a:ext cx="6858000" cy="2764028"/>
          </a:xfrm>
        </p:spPr>
        <p:txBody>
          <a:bodyPr vert="horz" lIns="91440" tIns="45720" rIns="91440" bIns="45720" rtlCol="0" anchor="ctr">
            <a:normAutofit/>
          </a:bodyPr>
          <a:lstStyle/>
          <a:p>
            <a:pPr>
              <a:lnSpc>
                <a:spcPct val="90000"/>
              </a:lnSpc>
            </a:pPr>
            <a:r>
              <a:rPr lang="en-US" sz="6300" kern="1200" dirty="0" err="1">
                <a:solidFill>
                  <a:schemeClr val="tx1"/>
                </a:solidFill>
              </a:rPr>
              <a:t>MonoTarefa</a:t>
            </a:r>
            <a:r>
              <a:rPr lang="en-US" sz="6300" kern="1200" dirty="0">
                <a:solidFill>
                  <a:schemeClr val="tx1"/>
                </a:solidFill>
              </a:rPr>
              <a:t> x </a:t>
            </a:r>
            <a:r>
              <a:rPr lang="en-US" sz="6300" kern="1200" dirty="0" err="1">
                <a:solidFill>
                  <a:schemeClr val="tx1"/>
                </a:solidFill>
              </a:rPr>
              <a:t>MultiTarefa</a:t>
            </a:r>
            <a:endParaRPr lang="en-US" sz="6300" kern="1200" dirty="0">
              <a:solidFill>
                <a:schemeClr val="tx1"/>
              </a:solidFill>
            </a:endParaRP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88920" y="5524786"/>
            <a:ext cx="356616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04151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0A9CFBC-996A-3701-75BD-DF059CC3A001}"/>
              </a:ext>
            </a:extLst>
          </p:cNvPr>
          <p:cNvSpPr>
            <a:spLocks noGrp="1"/>
          </p:cNvSpPr>
          <p:nvPr>
            <p:ph type="title"/>
          </p:nvPr>
        </p:nvSpPr>
        <p:spPr>
          <a:xfrm>
            <a:off x="785059" y="586822"/>
            <a:ext cx="2670189" cy="1645920"/>
          </a:xfrm>
        </p:spPr>
        <p:txBody>
          <a:bodyPr>
            <a:normAutofit/>
          </a:bodyPr>
          <a:lstStyle/>
          <a:p>
            <a:r>
              <a:rPr lang="pt-BR" sz="2800"/>
              <a:t>História</a:t>
            </a:r>
          </a:p>
        </p:txBody>
      </p:sp>
      <p:sp>
        <p:nvSpPr>
          <p:cNvPr id="13" name="Rectangle 12">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5" name="Rectangle 14">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DFEE5EC1-48A5-B982-D95E-E3B9796C81EB}"/>
              </a:ext>
            </a:extLst>
          </p:cNvPr>
          <p:cNvSpPr>
            <a:spLocks noGrp="1"/>
          </p:cNvSpPr>
          <p:nvPr>
            <p:ph idx="1"/>
          </p:nvPr>
        </p:nvSpPr>
        <p:spPr>
          <a:xfrm>
            <a:off x="4013373" y="586822"/>
            <a:ext cx="4501977" cy="1645920"/>
          </a:xfrm>
        </p:spPr>
        <p:txBody>
          <a:bodyPr anchor="ctr">
            <a:normAutofit/>
          </a:bodyPr>
          <a:lstStyle/>
          <a:p>
            <a:r>
              <a:rPr lang="pt-BR" sz="1600" b="0" i="0" dirty="0">
                <a:effectLst/>
                <a:latin typeface="Arial" panose="020B0604020202020204" pitchFamily="34" charset="0"/>
              </a:rPr>
              <a:t> O assincronismo ficou realmente estável a partir da versão 3.6, onde a sintaxe </a:t>
            </a:r>
            <a:r>
              <a:rPr lang="pt-BR" sz="1600" b="0" i="1" dirty="0" err="1">
                <a:effectLst/>
                <a:latin typeface="Arial" panose="020B0604020202020204" pitchFamily="34" charset="0"/>
              </a:rPr>
              <a:t>async</a:t>
            </a:r>
            <a:r>
              <a:rPr lang="pt-BR" sz="1600" b="0" i="1" dirty="0">
                <a:effectLst/>
                <a:latin typeface="Arial" panose="020B0604020202020204" pitchFamily="34" charset="0"/>
              </a:rPr>
              <a:t> await</a:t>
            </a:r>
            <a:r>
              <a:rPr lang="pt-BR" sz="1600" b="0" i="0" dirty="0">
                <a:effectLst/>
                <a:latin typeface="Arial" panose="020B0604020202020204" pitchFamily="34" charset="0"/>
              </a:rPr>
              <a:t>  passou a ser usada. E devida a várias atualizações hoje o recomendado para uso do assincronismo no </a:t>
            </a:r>
            <a:r>
              <a:rPr lang="pt-BR" sz="1600" dirty="0">
                <a:latin typeface="Arial" panose="020B0604020202020204" pitchFamily="34" charset="0"/>
              </a:rPr>
              <a:t>P</a:t>
            </a:r>
            <a:r>
              <a:rPr lang="pt-BR" sz="1600" b="0" i="0" dirty="0">
                <a:effectLst/>
                <a:latin typeface="Arial" panose="020B0604020202020204" pitchFamily="34" charset="0"/>
              </a:rPr>
              <a:t>ython são as versões iguais ou superiores a 3.7. </a:t>
            </a:r>
            <a:endParaRPr lang="pt-BR" sz="1600" dirty="0"/>
          </a:p>
        </p:txBody>
      </p:sp>
      <p:pic>
        <p:nvPicPr>
          <p:cNvPr id="4" name="Imagem 3">
            <a:extLst>
              <a:ext uri="{FF2B5EF4-FFF2-40B4-BE49-F238E27FC236}">
                <a16:creationId xmlns:a16="http://schemas.microsoft.com/office/drawing/2014/main" id="{FD059C3B-7A3D-4107-A94D-687418790189}"/>
              </a:ext>
            </a:extLst>
          </p:cNvPr>
          <p:cNvPicPr>
            <a:picLocks noChangeAspect="1"/>
          </p:cNvPicPr>
          <p:nvPr/>
        </p:nvPicPr>
        <p:blipFill>
          <a:blip r:embed="rId2"/>
          <a:stretch>
            <a:fillRect/>
          </a:stretch>
        </p:blipFill>
        <p:spPr>
          <a:xfrm>
            <a:off x="418338" y="2833649"/>
            <a:ext cx="8373618" cy="3284678"/>
          </a:xfrm>
          <a:prstGeom prst="rect">
            <a:avLst/>
          </a:prstGeom>
        </p:spPr>
      </p:pic>
    </p:spTree>
    <p:extLst>
      <p:ext uri="{BB962C8B-B14F-4D97-AF65-F5344CB8AC3E}">
        <p14:creationId xmlns:p14="http://schemas.microsoft.com/office/powerpoint/2010/main" val="4082329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463EB0A-3D7C-4AA5-BFA5-8EE5B4BA56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EE131C-0491-1AA4-F028-0C8F0BEC89E7}"/>
              </a:ext>
            </a:extLst>
          </p:cNvPr>
          <p:cNvSpPr>
            <a:spLocks noGrp="1"/>
          </p:cNvSpPr>
          <p:nvPr>
            <p:ph type="title"/>
          </p:nvPr>
        </p:nvSpPr>
        <p:spPr>
          <a:xfrm>
            <a:off x="433988" y="1122363"/>
            <a:ext cx="8276021" cy="3174690"/>
          </a:xfrm>
        </p:spPr>
        <p:txBody>
          <a:bodyPr vert="horz" lIns="91440" tIns="45720" rIns="91440" bIns="45720" rtlCol="0" anchor="b">
            <a:normAutofit/>
          </a:bodyPr>
          <a:lstStyle/>
          <a:p>
            <a:pPr algn="l">
              <a:lnSpc>
                <a:spcPct val="90000"/>
              </a:lnSpc>
            </a:pPr>
            <a:r>
              <a:rPr lang="en-US" sz="7000" kern="1200">
                <a:solidFill>
                  <a:schemeClr val="tx1"/>
                </a:solidFill>
                <a:latin typeface="+mj-lt"/>
                <a:ea typeface="+mj-ea"/>
                <a:cs typeface="+mj-cs"/>
              </a:rPr>
              <a:t>Exemplos</a:t>
            </a:r>
          </a:p>
        </p:txBody>
      </p:sp>
      <p:sp>
        <p:nvSpPr>
          <p:cNvPr id="9" name="Rectangle 8">
            <a:extLst>
              <a:ext uri="{FF2B5EF4-FFF2-40B4-BE49-F238E27FC236}">
                <a16:creationId xmlns:a16="http://schemas.microsoft.com/office/drawing/2014/main" id="{7945AD00-F967-454D-A4B2-39ABA5C88C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24870"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E9BC5B79-B912-427C-8219-E3E50943F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433989" y="4501201"/>
            <a:ext cx="827602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Tree>
    <p:extLst>
      <p:ext uri="{BB962C8B-B14F-4D97-AF65-F5344CB8AC3E}">
        <p14:creationId xmlns:p14="http://schemas.microsoft.com/office/powerpoint/2010/main" val="156664276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B9AB763-991A-5325-2B14-DC4C88AE5099}"/>
              </a:ext>
            </a:extLst>
          </p:cNvPr>
          <p:cNvSpPr>
            <a:spLocks noGrp="1"/>
          </p:cNvSpPr>
          <p:nvPr>
            <p:ph type="title"/>
          </p:nvPr>
        </p:nvSpPr>
        <p:spPr>
          <a:xfrm>
            <a:off x="473202" y="639520"/>
            <a:ext cx="2571750" cy="1719072"/>
          </a:xfrm>
        </p:spPr>
        <p:txBody>
          <a:bodyPr anchor="b">
            <a:normAutofit/>
          </a:bodyPr>
          <a:lstStyle/>
          <a:p>
            <a:r>
              <a:rPr lang="pt-BR" sz="4700" dirty="0"/>
              <a:t>Exemplo1</a:t>
            </a:r>
          </a:p>
        </p:txBody>
      </p:sp>
      <p:sp>
        <p:nvSpPr>
          <p:cNvPr id="11"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458" y="2573756"/>
            <a:ext cx="2441321" cy="18288"/>
          </a:xfrm>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 name="connsiteX0" fmla="*/ 0 w 2441321"/>
              <a:gd name="connsiteY0" fmla="*/ 0 h 18288"/>
              <a:gd name="connsiteX1" fmla="*/ 585917 w 2441321"/>
              <a:gd name="connsiteY1" fmla="*/ 0 h 18288"/>
              <a:gd name="connsiteX2" fmla="*/ 1123008 w 2441321"/>
              <a:gd name="connsiteY2" fmla="*/ 0 h 18288"/>
              <a:gd name="connsiteX3" fmla="*/ 1782164 w 2441321"/>
              <a:gd name="connsiteY3" fmla="*/ 0 h 18288"/>
              <a:gd name="connsiteX4" fmla="*/ 2441321 w 2441321"/>
              <a:gd name="connsiteY4" fmla="*/ 0 h 18288"/>
              <a:gd name="connsiteX5" fmla="*/ 2441321 w 2441321"/>
              <a:gd name="connsiteY5" fmla="*/ 18288 h 18288"/>
              <a:gd name="connsiteX6" fmla="*/ 1879817 w 2441321"/>
              <a:gd name="connsiteY6" fmla="*/ 18288 h 18288"/>
              <a:gd name="connsiteX7" fmla="*/ 1318313 w 2441321"/>
              <a:gd name="connsiteY7" fmla="*/ 18288 h 18288"/>
              <a:gd name="connsiteX8" fmla="*/ 659157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80302" y="-6619"/>
                  <a:pt x="363201" y="4913"/>
                  <a:pt x="585917" y="0"/>
                </a:cubicBezTo>
                <a:cubicBezTo>
                  <a:pt x="832357" y="-10107"/>
                  <a:pt x="996738" y="-34312"/>
                  <a:pt x="1196247" y="0"/>
                </a:cubicBezTo>
                <a:cubicBezTo>
                  <a:pt x="1357180" y="16623"/>
                  <a:pt x="1575042" y="-11041"/>
                  <a:pt x="1806578" y="0"/>
                </a:cubicBezTo>
                <a:cubicBezTo>
                  <a:pt x="2016334" y="246"/>
                  <a:pt x="2239353" y="-8732"/>
                  <a:pt x="2441321" y="0"/>
                </a:cubicBezTo>
                <a:cubicBezTo>
                  <a:pt x="2441188" y="8366"/>
                  <a:pt x="2440365" y="10017"/>
                  <a:pt x="2441321" y="18288"/>
                </a:cubicBezTo>
                <a:cubicBezTo>
                  <a:pt x="2159375" y="49009"/>
                  <a:pt x="2054495" y="45666"/>
                  <a:pt x="1830991" y="18288"/>
                </a:cubicBezTo>
                <a:cubicBezTo>
                  <a:pt x="1615846" y="7509"/>
                  <a:pt x="1521674" y="-5422"/>
                  <a:pt x="1269487" y="18288"/>
                </a:cubicBezTo>
                <a:cubicBezTo>
                  <a:pt x="1019660" y="53960"/>
                  <a:pt x="886911" y="42351"/>
                  <a:pt x="707983" y="18288"/>
                </a:cubicBezTo>
                <a:cubicBezTo>
                  <a:pt x="523434" y="27321"/>
                  <a:pt x="307885" y="34316"/>
                  <a:pt x="0" y="18288"/>
                </a:cubicBezTo>
                <a:cubicBezTo>
                  <a:pt x="-595" y="11182"/>
                  <a:pt x="-5" y="6307"/>
                  <a:pt x="0" y="0"/>
                </a:cubicBezTo>
                <a:close/>
              </a:path>
              <a:path w="2441321" h="18288" stroke="0" extrusionOk="0">
                <a:moveTo>
                  <a:pt x="0" y="0"/>
                </a:moveTo>
                <a:cubicBezTo>
                  <a:pt x="212126" y="-10265"/>
                  <a:pt x="442910" y="-11728"/>
                  <a:pt x="585917" y="0"/>
                </a:cubicBezTo>
                <a:cubicBezTo>
                  <a:pt x="724579" y="21751"/>
                  <a:pt x="879365" y="-33198"/>
                  <a:pt x="1123008" y="0"/>
                </a:cubicBezTo>
                <a:cubicBezTo>
                  <a:pt x="1377247" y="11220"/>
                  <a:pt x="1597861" y="-34280"/>
                  <a:pt x="1782164" y="0"/>
                </a:cubicBezTo>
                <a:cubicBezTo>
                  <a:pt x="1975975" y="-3055"/>
                  <a:pt x="2116392" y="-15531"/>
                  <a:pt x="2441321" y="0"/>
                </a:cubicBezTo>
                <a:cubicBezTo>
                  <a:pt x="2441666" y="6144"/>
                  <a:pt x="2441358" y="10525"/>
                  <a:pt x="2441321" y="18288"/>
                </a:cubicBezTo>
                <a:cubicBezTo>
                  <a:pt x="2180658" y="18322"/>
                  <a:pt x="2084222" y="5934"/>
                  <a:pt x="1879817" y="18288"/>
                </a:cubicBezTo>
                <a:cubicBezTo>
                  <a:pt x="1668182" y="16222"/>
                  <a:pt x="1551159" y="-6477"/>
                  <a:pt x="1318313" y="18288"/>
                </a:cubicBezTo>
                <a:cubicBezTo>
                  <a:pt x="1059871" y="56395"/>
                  <a:pt x="901959" y="23831"/>
                  <a:pt x="659157" y="18288"/>
                </a:cubicBezTo>
                <a:cubicBezTo>
                  <a:pt x="444692" y="28483"/>
                  <a:pt x="245032" y="39882"/>
                  <a:pt x="0" y="18288"/>
                </a:cubicBezTo>
                <a:cubicBezTo>
                  <a:pt x="-11" y="10485"/>
                  <a:pt x="-221" y="3288"/>
                  <a:pt x="0" y="0"/>
                </a:cubicBezTo>
                <a:close/>
              </a:path>
              <a:path w="2441321" h="18288" fill="none" stroke="0" extrusionOk="0">
                <a:moveTo>
                  <a:pt x="0" y="0"/>
                </a:moveTo>
                <a:cubicBezTo>
                  <a:pt x="265389" y="-22361"/>
                  <a:pt x="344845" y="-65"/>
                  <a:pt x="585917" y="0"/>
                </a:cubicBezTo>
                <a:cubicBezTo>
                  <a:pt x="858472" y="13102"/>
                  <a:pt x="949265" y="-8078"/>
                  <a:pt x="1196247" y="0"/>
                </a:cubicBezTo>
                <a:cubicBezTo>
                  <a:pt x="1379248" y="30707"/>
                  <a:pt x="1585336" y="24963"/>
                  <a:pt x="1806578" y="0"/>
                </a:cubicBezTo>
                <a:cubicBezTo>
                  <a:pt x="1986731" y="-19207"/>
                  <a:pt x="2264933" y="16601"/>
                  <a:pt x="2441321" y="0"/>
                </a:cubicBezTo>
                <a:cubicBezTo>
                  <a:pt x="2441440" y="8687"/>
                  <a:pt x="2440452" y="9944"/>
                  <a:pt x="2441321" y="18288"/>
                </a:cubicBezTo>
                <a:cubicBezTo>
                  <a:pt x="2149099" y="27348"/>
                  <a:pt x="2027305" y="56470"/>
                  <a:pt x="1830991" y="18288"/>
                </a:cubicBezTo>
                <a:cubicBezTo>
                  <a:pt x="1614571" y="-18764"/>
                  <a:pt x="1500998" y="10727"/>
                  <a:pt x="1269487" y="18288"/>
                </a:cubicBezTo>
                <a:cubicBezTo>
                  <a:pt x="1042399" y="37834"/>
                  <a:pt x="927922" y="45822"/>
                  <a:pt x="707983" y="18288"/>
                </a:cubicBezTo>
                <a:cubicBezTo>
                  <a:pt x="502575" y="-5380"/>
                  <a:pt x="350393" y="34499"/>
                  <a:pt x="0" y="18288"/>
                </a:cubicBezTo>
                <a:cubicBezTo>
                  <a:pt x="-394" y="12154"/>
                  <a:pt x="907" y="6688"/>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custGeom>
                    <a:avLst/>
                    <a:gdLst>
                      <a:gd name="connsiteX0" fmla="*/ 0 w 2441321"/>
                      <a:gd name="connsiteY0" fmla="*/ 0 h 18288"/>
                      <a:gd name="connsiteX1" fmla="*/ 585917 w 2441321"/>
                      <a:gd name="connsiteY1" fmla="*/ 0 h 18288"/>
                      <a:gd name="connsiteX2" fmla="*/ 1196247 w 2441321"/>
                      <a:gd name="connsiteY2" fmla="*/ 0 h 18288"/>
                      <a:gd name="connsiteX3" fmla="*/ 1806578 w 2441321"/>
                      <a:gd name="connsiteY3" fmla="*/ 0 h 18288"/>
                      <a:gd name="connsiteX4" fmla="*/ 2441321 w 2441321"/>
                      <a:gd name="connsiteY4" fmla="*/ 0 h 18288"/>
                      <a:gd name="connsiteX5" fmla="*/ 2441321 w 2441321"/>
                      <a:gd name="connsiteY5" fmla="*/ 18288 h 18288"/>
                      <a:gd name="connsiteX6" fmla="*/ 1830991 w 2441321"/>
                      <a:gd name="connsiteY6" fmla="*/ 18288 h 18288"/>
                      <a:gd name="connsiteX7" fmla="*/ 1269487 w 2441321"/>
                      <a:gd name="connsiteY7" fmla="*/ 18288 h 18288"/>
                      <a:gd name="connsiteX8" fmla="*/ 707983 w 2441321"/>
                      <a:gd name="connsiteY8" fmla="*/ 18288 h 18288"/>
                      <a:gd name="connsiteX9" fmla="*/ 0 w 2441321"/>
                      <a:gd name="connsiteY9" fmla="*/ 18288 h 18288"/>
                      <a:gd name="connsiteX10" fmla="*/ 0 w 2441321"/>
                      <a:gd name="connsiteY10"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41321" h="18288" fill="none" extrusionOk="0">
                        <a:moveTo>
                          <a:pt x="0" y="0"/>
                        </a:moveTo>
                        <a:cubicBezTo>
                          <a:pt x="273217" y="-17533"/>
                          <a:pt x="355785" y="-4171"/>
                          <a:pt x="585917" y="0"/>
                        </a:cubicBezTo>
                        <a:cubicBezTo>
                          <a:pt x="816049" y="4171"/>
                          <a:pt x="991446" y="-9419"/>
                          <a:pt x="1196247" y="0"/>
                        </a:cubicBezTo>
                        <a:cubicBezTo>
                          <a:pt x="1401048" y="9419"/>
                          <a:pt x="1589984" y="-731"/>
                          <a:pt x="1806578" y="0"/>
                        </a:cubicBezTo>
                        <a:cubicBezTo>
                          <a:pt x="2023172" y="731"/>
                          <a:pt x="2247754" y="8393"/>
                          <a:pt x="2441321" y="0"/>
                        </a:cubicBezTo>
                        <a:cubicBezTo>
                          <a:pt x="2441167" y="8655"/>
                          <a:pt x="2440437" y="9975"/>
                          <a:pt x="2441321" y="18288"/>
                        </a:cubicBezTo>
                        <a:cubicBezTo>
                          <a:pt x="2169723" y="30506"/>
                          <a:pt x="2045712" y="39140"/>
                          <a:pt x="1830991" y="18288"/>
                        </a:cubicBezTo>
                        <a:cubicBezTo>
                          <a:pt x="1616270" y="-2564"/>
                          <a:pt x="1505876" y="3949"/>
                          <a:pt x="1269487" y="18288"/>
                        </a:cubicBezTo>
                        <a:cubicBezTo>
                          <a:pt x="1033098" y="32627"/>
                          <a:pt x="908661" y="41191"/>
                          <a:pt x="707983" y="18288"/>
                        </a:cubicBezTo>
                        <a:cubicBezTo>
                          <a:pt x="507305" y="-4615"/>
                          <a:pt x="333592" y="20759"/>
                          <a:pt x="0" y="18288"/>
                        </a:cubicBezTo>
                        <a:cubicBezTo>
                          <a:pt x="-688" y="11716"/>
                          <a:pt x="875" y="6357"/>
                          <a:pt x="0" y="0"/>
                        </a:cubicBezTo>
                        <a:close/>
                      </a:path>
                      <a:path w="2441321" h="18288" stroke="0" extrusionOk="0">
                        <a:moveTo>
                          <a:pt x="0" y="0"/>
                        </a:moveTo>
                        <a:cubicBezTo>
                          <a:pt x="207071" y="-14617"/>
                          <a:pt x="444194" y="-15606"/>
                          <a:pt x="585917" y="0"/>
                        </a:cubicBezTo>
                        <a:cubicBezTo>
                          <a:pt x="727640" y="15606"/>
                          <a:pt x="904326" y="-79"/>
                          <a:pt x="1123008" y="0"/>
                        </a:cubicBezTo>
                        <a:cubicBezTo>
                          <a:pt x="1341690" y="79"/>
                          <a:pt x="1600014" y="10401"/>
                          <a:pt x="1782164" y="0"/>
                        </a:cubicBezTo>
                        <a:cubicBezTo>
                          <a:pt x="1964314" y="-10401"/>
                          <a:pt x="2143537" y="-21488"/>
                          <a:pt x="2441321" y="0"/>
                        </a:cubicBezTo>
                        <a:cubicBezTo>
                          <a:pt x="2441735" y="5928"/>
                          <a:pt x="2441551" y="11133"/>
                          <a:pt x="2441321" y="18288"/>
                        </a:cubicBezTo>
                        <a:cubicBezTo>
                          <a:pt x="2166745" y="28773"/>
                          <a:pt x="2078726" y="15476"/>
                          <a:pt x="1879817" y="18288"/>
                        </a:cubicBezTo>
                        <a:cubicBezTo>
                          <a:pt x="1680908" y="21100"/>
                          <a:pt x="1548770" y="-4127"/>
                          <a:pt x="1318313" y="18288"/>
                        </a:cubicBezTo>
                        <a:cubicBezTo>
                          <a:pt x="1087856" y="40703"/>
                          <a:pt x="894613" y="3927"/>
                          <a:pt x="659157" y="18288"/>
                        </a:cubicBezTo>
                        <a:cubicBezTo>
                          <a:pt x="423701" y="32649"/>
                          <a:pt x="246611" y="33975"/>
                          <a:pt x="0" y="18288"/>
                        </a:cubicBezTo>
                        <a:cubicBezTo>
                          <a:pt x="-348" y="10388"/>
                          <a:pt x="-12" y="3969"/>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DE895ECB-8A17-D372-9E6C-105ABAB0C0C9}"/>
              </a:ext>
            </a:extLst>
          </p:cNvPr>
          <p:cNvSpPr>
            <a:spLocks noGrp="1"/>
          </p:cNvSpPr>
          <p:nvPr>
            <p:ph idx="1"/>
          </p:nvPr>
        </p:nvSpPr>
        <p:spPr>
          <a:xfrm>
            <a:off x="473202" y="2807208"/>
            <a:ext cx="2571750" cy="3410712"/>
          </a:xfrm>
        </p:spPr>
        <p:txBody>
          <a:bodyPr anchor="t">
            <a:normAutofit/>
          </a:bodyPr>
          <a:lstStyle/>
          <a:p>
            <a:r>
              <a:rPr lang="pt-BR" sz="1900"/>
              <a:t>3 funções que simbolizam coletas em bancos de dados e APIs</a:t>
            </a:r>
          </a:p>
          <a:p>
            <a:r>
              <a:rPr lang="pt-BR" sz="1900"/>
              <a:t>Cada uma leva 2 segundos para ser executada</a:t>
            </a:r>
          </a:p>
          <a:p>
            <a:r>
              <a:rPr lang="pt-BR" sz="1900"/>
              <a:t>Quanto tempo levou para executar as 3?</a:t>
            </a:r>
          </a:p>
        </p:txBody>
      </p:sp>
      <p:pic>
        <p:nvPicPr>
          <p:cNvPr id="4" name="Imagem 3">
            <a:extLst>
              <a:ext uri="{FF2B5EF4-FFF2-40B4-BE49-F238E27FC236}">
                <a16:creationId xmlns:a16="http://schemas.microsoft.com/office/drawing/2014/main" id="{89413A3D-C014-D606-63A7-2C99DE4EC894}"/>
              </a:ext>
            </a:extLst>
          </p:cNvPr>
          <p:cNvPicPr>
            <a:picLocks noChangeAspect="1"/>
          </p:cNvPicPr>
          <p:nvPr/>
        </p:nvPicPr>
        <p:blipFill>
          <a:blip r:embed="rId2"/>
          <a:stretch>
            <a:fillRect/>
          </a:stretch>
        </p:blipFill>
        <p:spPr>
          <a:xfrm>
            <a:off x="4259847" y="640080"/>
            <a:ext cx="3639539" cy="5577840"/>
          </a:xfrm>
          <a:prstGeom prst="rect">
            <a:avLst/>
          </a:prstGeom>
        </p:spPr>
      </p:pic>
    </p:spTree>
    <p:extLst>
      <p:ext uri="{BB962C8B-B14F-4D97-AF65-F5344CB8AC3E}">
        <p14:creationId xmlns:p14="http://schemas.microsoft.com/office/powerpoint/2010/main" val="31702698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E50B4F6-6C99-94D6-B2ED-895FF41100B2}"/>
              </a:ext>
            </a:extLst>
          </p:cNvPr>
          <p:cNvSpPr>
            <a:spLocks noGrp="1"/>
          </p:cNvSpPr>
          <p:nvPr>
            <p:ph type="title"/>
          </p:nvPr>
        </p:nvSpPr>
        <p:spPr>
          <a:xfrm>
            <a:off x="479160" y="417576"/>
            <a:ext cx="8182230" cy="1249394"/>
          </a:xfrm>
        </p:spPr>
        <p:txBody>
          <a:bodyPr vert="horz" lIns="91440" tIns="45720" rIns="91440" bIns="45720" rtlCol="0" anchor="ctr">
            <a:normAutofit/>
          </a:bodyPr>
          <a:lstStyle/>
          <a:p>
            <a:pPr>
              <a:lnSpc>
                <a:spcPct val="90000"/>
              </a:lnSpc>
            </a:pPr>
            <a:r>
              <a:rPr lang="en-US" sz="5700" kern="1200" dirty="0">
                <a:solidFill>
                  <a:schemeClr val="tx1"/>
                </a:solidFill>
                <a:latin typeface="+mj-lt"/>
                <a:ea typeface="+mj-ea"/>
                <a:cs typeface="+mj-cs"/>
              </a:rPr>
              <a:t>Resultado 1</a:t>
            </a:r>
          </a:p>
        </p:txBody>
      </p:sp>
      <p:sp>
        <p:nvSpPr>
          <p:cNvPr id="3" name="Espaço Reservado para Conteúdo 2">
            <a:extLst>
              <a:ext uri="{FF2B5EF4-FFF2-40B4-BE49-F238E27FC236}">
                <a16:creationId xmlns:a16="http://schemas.microsoft.com/office/drawing/2014/main" id="{ABD50C27-918D-29D6-70AA-6C2D2AF14038}"/>
              </a:ext>
            </a:extLst>
          </p:cNvPr>
          <p:cNvSpPr>
            <a:spLocks noGrp="1"/>
          </p:cNvSpPr>
          <p:nvPr>
            <p:ph idx="1"/>
          </p:nvPr>
        </p:nvSpPr>
        <p:spPr>
          <a:xfrm>
            <a:off x="479160" y="1809541"/>
            <a:ext cx="8182233" cy="687406"/>
          </a:xfrm>
        </p:spPr>
        <p:txBody>
          <a:bodyPr vert="horz" lIns="91440" tIns="45720" rIns="91440" bIns="45720" rtlCol="0" anchor="ctr">
            <a:normAutofit lnSpcReduction="10000"/>
          </a:bodyPr>
          <a:lstStyle/>
          <a:p>
            <a:pPr marL="0" indent="0" algn="ctr">
              <a:lnSpc>
                <a:spcPct val="90000"/>
              </a:lnSpc>
              <a:spcBef>
                <a:spcPts val="1000"/>
              </a:spcBef>
              <a:buNone/>
            </a:pPr>
            <a:r>
              <a:rPr lang="en-US" sz="2400" b="1" kern="1200" dirty="0">
                <a:solidFill>
                  <a:schemeClr val="tx1"/>
                </a:solidFill>
                <a:latin typeface="+mn-lt"/>
                <a:ea typeface="+mn-ea"/>
                <a:cs typeface="+mn-cs"/>
              </a:rPr>
              <a:t>Levou aproximadamente 2 </a:t>
            </a:r>
            <a:r>
              <a:rPr lang="en-US" sz="2400" b="1" kern="1200" dirty="0" err="1">
                <a:solidFill>
                  <a:schemeClr val="tx1"/>
                </a:solidFill>
                <a:latin typeface="+mn-lt"/>
                <a:ea typeface="+mn-ea"/>
                <a:cs typeface="+mn-cs"/>
              </a:rPr>
              <a:t>segundos</a:t>
            </a:r>
            <a:r>
              <a:rPr lang="en-US" sz="2400" b="1" kern="1200" dirty="0">
                <a:solidFill>
                  <a:schemeClr val="tx1"/>
                </a:solidFill>
                <a:latin typeface="+mn-lt"/>
                <a:ea typeface="+mn-ea"/>
                <a:cs typeface="+mn-cs"/>
              </a:rPr>
              <a:t> para executar as 3 funções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5776" y="1733454"/>
            <a:ext cx="3429000" cy="18288"/>
          </a:xfrm>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 name="connsiteX0" fmla="*/ 0 w 3429000"/>
              <a:gd name="connsiteY0" fmla="*/ 0 h 18288"/>
              <a:gd name="connsiteX1" fmla="*/ 617220 w 3429000"/>
              <a:gd name="connsiteY1" fmla="*/ 0 h 18288"/>
              <a:gd name="connsiteX2" fmla="*/ 1200150 w 3429000"/>
              <a:gd name="connsiteY2" fmla="*/ 0 h 18288"/>
              <a:gd name="connsiteX3" fmla="*/ 1817370 w 3429000"/>
              <a:gd name="connsiteY3" fmla="*/ 0 h 18288"/>
              <a:gd name="connsiteX4" fmla="*/ 2503170 w 3429000"/>
              <a:gd name="connsiteY4" fmla="*/ 0 h 18288"/>
              <a:gd name="connsiteX5" fmla="*/ 3429000 w 3429000"/>
              <a:gd name="connsiteY5" fmla="*/ 0 h 18288"/>
              <a:gd name="connsiteX6" fmla="*/ 3429000 w 3429000"/>
              <a:gd name="connsiteY6" fmla="*/ 18288 h 18288"/>
              <a:gd name="connsiteX7" fmla="*/ 2743200 w 3429000"/>
              <a:gd name="connsiteY7" fmla="*/ 18288 h 18288"/>
              <a:gd name="connsiteX8" fmla="*/ 1988820 w 3429000"/>
              <a:gd name="connsiteY8" fmla="*/ 18288 h 18288"/>
              <a:gd name="connsiteX9" fmla="*/ 1405890 w 3429000"/>
              <a:gd name="connsiteY9" fmla="*/ 18288 h 18288"/>
              <a:gd name="connsiteX10" fmla="*/ 65151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07705" y="23860"/>
                  <a:pt x="509323" y="68036"/>
                  <a:pt x="685800" y="0"/>
                </a:cubicBezTo>
                <a:cubicBezTo>
                  <a:pt x="881422" y="-43910"/>
                  <a:pt x="1129204" y="-58858"/>
                  <a:pt x="1371600" y="0"/>
                </a:cubicBezTo>
                <a:cubicBezTo>
                  <a:pt x="1611115" y="-12848"/>
                  <a:pt x="1887211" y="-6418"/>
                  <a:pt x="2057400" y="0"/>
                </a:cubicBezTo>
                <a:cubicBezTo>
                  <a:pt x="2233905" y="-53439"/>
                  <a:pt x="2400311" y="-9735"/>
                  <a:pt x="2674620" y="0"/>
                </a:cubicBezTo>
                <a:cubicBezTo>
                  <a:pt x="2899369" y="50175"/>
                  <a:pt x="3197952" y="-27603"/>
                  <a:pt x="3429000" y="0"/>
                </a:cubicBezTo>
                <a:cubicBezTo>
                  <a:pt x="3428966" y="4844"/>
                  <a:pt x="3428590" y="11009"/>
                  <a:pt x="3429000" y="18288"/>
                </a:cubicBezTo>
                <a:cubicBezTo>
                  <a:pt x="3212354" y="28872"/>
                  <a:pt x="3083619" y="-836"/>
                  <a:pt x="2811780" y="18288"/>
                </a:cubicBezTo>
                <a:cubicBezTo>
                  <a:pt x="2533576" y="25058"/>
                  <a:pt x="2477440" y="20531"/>
                  <a:pt x="2228850" y="18288"/>
                </a:cubicBezTo>
                <a:cubicBezTo>
                  <a:pt x="2003657" y="-1843"/>
                  <a:pt x="1810789" y="18294"/>
                  <a:pt x="1543050" y="18288"/>
                </a:cubicBezTo>
                <a:cubicBezTo>
                  <a:pt x="1286635" y="-21162"/>
                  <a:pt x="1189418" y="22290"/>
                  <a:pt x="925830" y="18288"/>
                </a:cubicBezTo>
                <a:cubicBezTo>
                  <a:pt x="678389" y="-2387"/>
                  <a:pt x="367033" y="43234"/>
                  <a:pt x="0" y="18288"/>
                </a:cubicBezTo>
                <a:cubicBezTo>
                  <a:pt x="-649" y="11698"/>
                  <a:pt x="663" y="5413"/>
                  <a:pt x="0" y="0"/>
                </a:cubicBezTo>
                <a:close/>
              </a:path>
              <a:path w="3429000" h="18288" stroke="0" extrusionOk="0">
                <a:moveTo>
                  <a:pt x="0" y="0"/>
                </a:moveTo>
                <a:cubicBezTo>
                  <a:pt x="169914" y="-16656"/>
                  <a:pt x="469790" y="-24030"/>
                  <a:pt x="617220" y="0"/>
                </a:cubicBezTo>
                <a:cubicBezTo>
                  <a:pt x="786601" y="24467"/>
                  <a:pt x="1085311" y="15192"/>
                  <a:pt x="1200150" y="0"/>
                </a:cubicBezTo>
                <a:cubicBezTo>
                  <a:pt x="1340195" y="-5060"/>
                  <a:pt x="1552999" y="41254"/>
                  <a:pt x="1817370" y="0"/>
                </a:cubicBezTo>
                <a:cubicBezTo>
                  <a:pt x="2086739" y="-377"/>
                  <a:pt x="2228603" y="31972"/>
                  <a:pt x="2503170" y="0"/>
                </a:cubicBezTo>
                <a:cubicBezTo>
                  <a:pt x="2794334" y="-14173"/>
                  <a:pt x="3002837" y="-13310"/>
                  <a:pt x="3429000" y="0"/>
                </a:cubicBezTo>
                <a:cubicBezTo>
                  <a:pt x="3428475" y="5049"/>
                  <a:pt x="3429193" y="12044"/>
                  <a:pt x="3429000" y="18288"/>
                </a:cubicBezTo>
                <a:cubicBezTo>
                  <a:pt x="3101445" y="-3440"/>
                  <a:pt x="2879434" y="34023"/>
                  <a:pt x="2743200" y="18288"/>
                </a:cubicBezTo>
                <a:cubicBezTo>
                  <a:pt x="2609544" y="13915"/>
                  <a:pt x="2334178" y="48649"/>
                  <a:pt x="1988820" y="18288"/>
                </a:cubicBezTo>
                <a:cubicBezTo>
                  <a:pt x="1620184" y="18423"/>
                  <a:pt x="1586822" y="-1871"/>
                  <a:pt x="1405890" y="18288"/>
                </a:cubicBezTo>
                <a:cubicBezTo>
                  <a:pt x="1266239" y="28547"/>
                  <a:pt x="867500" y="15208"/>
                  <a:pt x="651510" y="18288"/>
                </a:cubicBezTo>
                <a:cubicBezTo>
                  <a:pt x="445459" y="40105"/>
                  <a:pt x="119818" y="-23744"/>
                  <a:pt x="0" y="18288"/>
                </a:cubicBezTo>
                <a:cubicBezTo>
                  <a:pt x="-39" y="12511"/>
                  <a:pt x="-381" y="8039"/>
                  <a:pt x="0" y="0"/>
                </a:cubicBezTo>
                <a:close/>
              </a:path>
              <a:path w="3429000" h="18288" fill="none" stroke="0" extrusionOk="0">
                <a:moveTo>
                  <a:pt x="0" y="0"/>
                </a:moveTo>
                <a:cubicBezTo>
                  <a:pt x="199661" y="29771"/>
                  <a:pt x="488726" y="20925"/>
                  <a:pt x="685800" y="0"/>
                </a:cubicBezTo>
                <a:cubicBezTo>
                  <a:pt x="835372" y="-29710"/>
                  <a:pt x="1088413" y="6369"/>
                  <a:pt x="1371600" y="0"/>
                </a:cubicBezTo>
                <a:cubicBezTo>
                  <a:pt x="1631865" y="6637"/>
                  <a:pt x="1839907" y="52251"/>
                  <a:pt x="2057400" y="0"/>
                </a:cubicBezTo>
                <a:cubicBezTo>
                  <a:pt x="2266442" y="-8132"/>
                  <a:pt x="2461070" y="-4034"/>
                  <a:pt x="2674620" y="0"/>
                </a:cubicBezTo>
                <a:cubicBezTo>
                  <a:pt x="2940120" y="30498"/>
                  <a:pt x="3202681" y="-54357"/>
                  <a:pt x="3429000" y="0"/>
                </a:cubicBezTo>
                <a:cubicBezTo>
                  <a:pt x="3429314" y="4158"/>
                  <a:pt x="3428021" y="12539"/>
                  <a:pt x="3429000" y="18288"/>
                </a:cubicBezTo>
                <a:cubicBezTo>
                  <a:pt x="3250522" y="56023"/>
                  <a:pt x="3056248" y="-1557"/>
                  <a:pt x="2811780" y="18288"/>
                </a:cubicBezTo>
                <a:cubicBezTo>
                  <a:pt x="2534418" y="26558"/>
                  <a:pt x="2483107" y="19890"/>
                  <a:pt x="2228850" y="18288"/>
                </a:cubicBezTo>
                <a:cubicBezTo>
                  <a:pt x="1996093" y="-20362"/>
                  <a:pt x="1790611" y="35096"/>
                  <a:pt x="1543050" y="18288"/>
                </a:cubicBezTo>
                <a:cubicBezTo>
                  <a:pt x="1276188" y="-29727"/>
                  <a:pt x="1196665" y="1050"/>
                  <a:pt x="925830" y="18288"/>
                </a:cubicBezTo>
                <a:cubicBezTo>
                  <a:pt x="718623" y="61416"/>
                  <a:pt x="374628" y="25039"/>
                  <a:pt x="0" y="18288"/>
                </a:cubicBezTo>
                <a:cubicBezTo>
                  <a:pt x="20" y="11469"/>
                  <a:pt x="-29" y="515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custGeom>
                    <a:avLst/>
                    <a:gdLst>
                      <a:gd name="connsiteX0" fmla="*/ 0 w 3429000"/>
                      <a:gd name="connsiteY0" fmla="*/ 0 h 18288"/>
                      <a:gd name="connsiteX1" fmla="*/ 685800 w 3429000"/>
                      <a:gd name="connsiteY1" fmla="*/ 0 h 18288"/>
                      <a:gd name="connsiteX2" fmla="*/ 1371600 w 3429000"/>
                      <a:gd name="connsiteY2" fmla="*/ 0 h 18288"/>
                      <a:gd name="connsiteX3" fmla="*/ 2057400 w 3429000"/>
                      <a:gd name="connsiteY3" fmla="*/ 0 h 18288"/>
                      <a:gd name="connsiteX4" fmla="*/ 2674620 w 3429000"/>
                      <a:gd name="connsiteY4" fmla="*/ 0 h 18288"/>
                      <a:gd name="connsiteX5" fmla="*/ 3429000 w 3429000"/>
                      <a:gd name="connsiteY5" fmla="*/ 0 h 18288"/>
                      <a:gd name="connsiteX6" fmla="*/ 3429000 w 3429000"/>
                      <a:gd name="connsiteY6" fmla="*/ 18288 h 18288"/>
                      <a:gd name="connsiteX7" fmla="*/ 2811780 w 3429000"/>
                      <a:gd name="connsiteY7" fmla="*/ 18288 h 18288"/>
                      <a:gd name="connsiteX8" fmla="*/ 2228850 w 3429000"/>
                      <a:gd name="connsiteY8" fmla="*/ 18288 h 18288"/>
                      <a:gd name="connsiteX9" fmla="*/ 1543050 w 3429000"/>
                      <a:gd name="connsiteY9" fmla="*/ 18288 h 18288"/>
                      <a:gd name="connsiteX10" fmla="*/ 925830 w 3429000"/>
                      <a:gd name="connsiteY10" fmla="*/ 18288 h 18288"/>
                      <a:gd name="connsiteX11" fmla="*/ 0 w 3429000"/>
                      <a:gd name="connsiteY11" fmla="*/ 18288 h 18288"/>
                      <a:gd name="connsiteX12" fmla="*/ 0 w 342900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9000" h="18288" fill="none" extrusionOk="0">
                        <a:moveTo>
                          <a:pt x="0" y="0"/>
                        </a:moveTo>
                        <a:cubicBezTo>
                          <a:pt x="219865" y="20479"/>
                          <a:pt x="493281" y="26186"/>
                          <a:pt x="685800" y="0"/>
                        </a:cubicBezTo>
                        <a:cubicBezTo>
                          <a:pt x="878319" y="-26186"/>
                          <a:pt x="1121382" y="-11869"/>
                          <a:pt x="1371600" y="0"/>
                        </a:cubicBezTo>
                        <a:cubicBezTo>
                          <a:pt x="1621818" y="11869"/>
                          <a:pt x="1878793" y="32281"/>
                          <a:pt x="2057400" y="0"/>
                        </a:cubicBezTo>
                        <a:cubicBezTo>
                          <a:pt x="2236007" y="-32281"/>
                          <a:pt x="2433797" y="-18251"/>
                          <a:pt x="2674620" y="0"/>
                        </a:cubicBezTo>
                        <a:cubicBezTo>
                          <a:pt x="2915443" y="18251"/>
                          <a:pt x="3205923" y="-1443"/>
                          <a:pt x="3429000" y="0"/>
                        </a:cubicBezTo>
                        <a:cubicBezTo>
                          <a:pt x="3429442" y="4516"/>
                          <a:pt x="3428173" y="12266"/>
                          <a:pt x="3429000" y="18288"/>
                        </a:cubicBezTo>
                        <a:cubicBezTo>
                          <a:pt x="3221081" y="48608"/>
                          <a:pt x="3088001" y="8066"/>
                          <a:pt x="2811780" y="18288"/>
                        </a:cubicBezTo>
                        <a:cubicBezTo>
                          <a:pt x="2535559" y="28510"/>
                          <a:pt x="2481355" y="24898"/>
                          <a:pt x="2228850" y="18288"/>
                        </a:cubicBezTo>
                        <a:cubicBezTo>
                          <a:pt x="1976345" y="11679"/>
                          <a:pt x="1807520" y="48356"/>
                          <a:pt x="1543050" y="18288"/>
                        </a:cubicBezTo>
                        <a:cubicBezTo>
                          <a:pt x="1278580" y="-11780"/>
                          <a:pt x="1181944" y="5123"/>
                          <a:pt x="925830" y="18288"/>
                        </a:cubicBezTo>
                        <a:cubicBezTo>
                          <a:pt x="669716" y="31453"/>
                          <a:pt x="410304" y="34815"/>
                          <a:pt x="0" y="18288"/>
                        </a:cubicBezTo>
                        <a:cubicBezTo>
                          <a:pt x="-306" y="11477"/>
                          <a:pt x="485" y="4355"/>
                          <a:pt x="0" y="0"/>
                        </a:cubicBezTo>
                        <a:close/>
                      </a:path>
                      <a:path w="3429000" h="18288" stroke="0" extrusionOk="0">
                        <a:moveTo>
                          <a:pt x="0" y="0"/>
                        </a:moveTo>
                        <a:cubicBezTo>
                          <a:pt x="174095" y="-12874"/>
                          <a:pt x="443087" y="-14090"/>
                          <a:pt x="617220" y="0"/>
                        </a:cubicBezTo>
                        <a:cubicBezTo>
                          <a:pt x="791353" y="14090"/>
                          <a:pt x="1072677" y="8451"/>
                          <a:pt x="1200150" y="0"/>
                        </a:cubicBezTo>
                        <a:cubicBezTo>
                          <a:pt x="1327623" y="-8451"/>
                          <a:pt x="1526638" y="19866"/>
                          <a:pt x="1817370" y="0"/>
                        </a:cubicBezTo>
                        <a:cubicBezTo>
                          <a:pt x="2108102" y="-19866"/>
                          <a:pt x="2221289" y="26161"/>
                          <a:pt x="2503170" y="0"/>
                        </a:cubicBezTo>
                        <a:cubicBezTo>
                          <a:pt x="2785051" y="-26161"/>
                          <a:pt x="3022134" y="39178"/>
                          <a:pt x="3429000" y="0"/>
                        </a:cubicBezTo>
                        <a:cubicBezTo>
                          <a:pt x="3429577" y="4624"/>
                          <a:pt x="3429819" y="11191"/>
                          <a:pt x="3429000" y="18288"/>
                        </a:cubicBezTo>
                        <a:cubicBezTo>
                          <a:pt x="3103464" y="593"/>
                          <a:pt x="2887909" y="22940"/>
                          <a:pt x="2743200" y="18288"/>
                        </a:cubicBezTo>
                        <a:cubicBezTo>
                          <a:pt x="2598491" y="13636"/>
                          <a:pt x="2362615" y="10656"/>
                          <a:pt x="1988820" y="18288"/>
                        </a:cubicBezTo>
                        <a:cubicBezTo>
                          <a:pt x="1615025" y="25920"/>
                          <a:pt x="1580494" y="3693"/>
                          <a:pt x="1405890" y="18288"/>
                        </a:cubicBezTo>
                        <a:cubicBezTo>
                          <a:pt x="1231286" y="32884"/>
                          <a:pt x="885259" y="-16285"/>
                          <a:pt x="651510" y="18288"/>
                        </a:cubicBezTo>
                        <a:cubicBezTo>
                          <a:pt x="417761" y="52861"/>
                          <a:pt x="138362" y="-13856"/>
                          <a:pt x="0" y="18288"/>
                        </a:cubicBezTo>
                        <a:cubicBezTo>
                          <a:pt x="-171" y="12755"/>
                          <a:pt x="-690" y="793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id="{BDFE8D18-E24D-67C4-D10D-3BC345A27417}"/>
              </a:ext>
            </a:extLst>
          </p:cNvPr>
          <p:cNvPicPr>
            <a:picLocks noChangeAspect="1"/>
          </p:cNvPicPr>
          <p:nvPr/>
        </p:nvPicPr>
        <p:blipFill>
          <a:blip r:embed="rId2"/>
          <a:stretch>
            <a:fillRect/>
          </a:stretch>
        </p:blipFill>
        <p:spPr>
          <a:xfrm>
            <a:off x="240030" y="3326891"/>
            <a:ext cx="8661654" cy="2199514"/>
          </a:xfrm>
          <a:prstGeom prst="rect">
            <a:avLst/>
          </a:prstGeom>
        </p:spPr>
      </p:pic>
    </p:spTree>
    <p:extLst>
      <p:ext uri="{BB962C8B-B14F-4D97-AF65-F5344CB8AC3E}">
        <p14:creationId xmlns:p14="http://schemas.microsoft.com/office/powerpoint/2010/main" val="52169370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082622D-AAF3-4897-8629-FC918530D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E1E1E1"/>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B9AB763-991A-5325-2B14-DC4C88AE5099}"/>
              </a:ext>
            </a:extLst>
          </p:cNvPr>
          <p:cNvSpPr>
            <a:spLocks noGrp="1"/>
          </p:cNvSpPr>
          <p:nvPr>
            <p:ph type="title"/>
          </p:nvPr>
        </p:nvSpPr>
        <p:spPr>
          <a:xfrm>
            <a:off x="785059" y="641850"/>
            <a:ext cx="2708910" cy="1535865"/>
          </a:xfrm>
        </p:spPr>
        <p:txBody>
          <a:bodyPr>
            <a:normAutofit/>
          </a:bodyPr>
          <a:lstStyle/>
          <a:p>
            <a:r>
              <a:rPr lang="pt-BR" sz="2800"/>
              <a:t>Exemplo2</a:t>
            </a:r>
          </a:p>
        </p:txBody>
      </p:sp>
      <p:sp>
        <p:nvSpPr>
          <p:cNvPr id="20" name="Rectangle 1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2" name="Rectangle 2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Espaço Reservado para Conteúdo 2">
            <a:extLst>
              <a:ext uri="{FF2B5EF4-FFF2-40B4-BE49-F238E27FC236}">
                <a16:creationId xmlns:a16="http://schemas.microsoft.com/office/drawing/2014/main" id="{DE895ECB-8A17-D372-9E6C-105ABAB0C0C9}"/>
              </a:ext>
            </a:extLst>
          </p:cNvPr>
          <p:cNvSpPr>
            <a:spLocks noGrp="1"/>
          </p:cNvSpPr>
          <p:nvPr>
            <p:ph idx="1"/>
          </p:nvPr>
        </p:nvSpPr>
        <p:spPr>
          <a:xfrm>
            <a:off x="3975480" y="641850"/>
            <a:ext cx="4539870" cy="1535865"/>
          </a:xfrm>
        </p:spPr>
        <p:txBody>
          <a:bodyPr anchor="ctr">
            <a:normAutofit/>
          </a:bodyPr>
          <a:lstStyle/>
          <a:p>
            <a:r>
              <a:rPr lang="pt-BR" sz="1600"/>
              <a:t>13 requisições feitas para coletar dados de ações</a:t>
            </a:r>
          </a:p>
          <a:p>
            <a:r>
              <a:rPr lang="pt-BR" sz="1600"/>
              <a:t>Quanto tempo levou a execução?</a:t>
            </a:r>
          </a:p>
        </p:txBody>
      </p:sp>
      <p:pic>
        <p:nvPicPr>
          <p:cNvPr id="5" name="Imagem 4">
            <a:extLst>
              <a:ext uri="{FF2B5EF4-FFF2-40B4-BE49-F238E27FC236}">
                <a16:creationId xmlns:a16="http://schemas.microsoft.com/office/drawing/2014/main" id="{C3661BF1-B392-3EC9-8D58-687A7457D085}"/>
              </a:ext>
            </a:extLst>
          </p:cNvPr>
          <p:cNvPicPr>
            <a:picLocks noChangeAspect="1"/>
          </p:cNvPicPr>
          <p:nvPr/>
        </p:nvPicPr>
        <p:blipFill rotWithShape="1">
          <a:blip r:embed="rId3"/>
          <a:srcRect t="2669"/>
          <a:stretch/>
        </p:blipFill>
        <p:spPr>
          <a:xfrm>
            <a:off x="415812" y="2731167"/>
            <a:ext cx="8375585" cy="3484983"/>
          </a:xfrm>
          <a:prstGeom prst="rect">
            <a:avLst/>
          </a:prstGeom>
        </p:spPr>
      </p:pic>
    </p:spTree>
    <p:extLst>
      <p:ext uri="{BB962C8B-B14F-4D97-AF65-F5344CB8AC3E}">
        <p14:creationId xmlns:p14="http://schemas.microsoft.com/office/powerpoint/2010/main" val="18154599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4884D66-70A3-43E5-329E-202CA64C9388}"/>
              </a:ext>
            </a:extLst>
          </p:cNvPr>
          <p:cNvSpPr>
            <a:spLocks noGrp="1"/>
          </p:cNvSpPr>
          <p:nvPr>
            <p:ph type="title"/>
          </p:nvPr>
        </p:nvSpPr>
        <p:spPr>
          <a:xfrm>
            <a:off x="630936" y="256032"/>
            <a:ext cx="7879842" cy="1014984"/>
          </a:xfrm>
        </p:spPr>
        <p:txBody>
          <a:bodyPr anchor="b">
            <a:normAutofit/>
          </a:bodyPr>
          <a:lstStyle/>
          <a:p>
            <a:r>
              <a:rPr lang="pt-BR" dirty="0"/>
              <a:t>Resultado 2</a:t>
            </a:r>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994374D7-97B3-AD7A-F736-5F4D5D96E33D}"/>
              </a:ext>
            </a:extLst>
          </p:cNvPr>
          <p:cNvSpPr>
            <a:spLocks noGrp="1"/>
          </p:cNvSpPr>
          <p:nvPr>
            <p:ph idx="1"/>
          </p:nvPr>
        </p:nvSpPr>
        <p:spPr>
          <a:xfrm>
            <a:off x="1172795" y="1926266"/>
            <a:ext cx="4842032" cy="4357524"/>
          </a:xfrm>
        </p:spPr>
        <p:txBody>
          <a:bodyPr/>
          <a:lstStyle/>
          <a:p>
            <a:pPr marL="329184" indent="-329184" defTabSz="877824"/>
            <a:r>
              <a:rPr lang="pt-BR" sz="3072" kern="1200">
                <a:solidFill>
                  <a:schemeClr val="tx1"/>
                </a:solidFill>
                <a:latin typeface="+mn-lt"/>
                <a:ea typeface="+mn-ea"/>
                <a:cs typeface="+mn-cs"/>
              </a:rPr>
              <a:t>Levou aproximadamente 0.3 segundos para realizar as 13 chamadas</a:t>
            </a:r>
            <a:endParaRPr lang="pt-BR"/>
          </a:p>
        </p:txBody>
      </p:sp>
      <p:pic>
        <p:nvPicPr>
          <p:cNvPr id="4" name="Imagem 3">
            <a:extLst>
              <a:ext uri="{FF2B5EF4-FFF2-40B4-BE49-F238E27FC236}">
                <a16:creationId xmlns:a16="http://schemas.microsoft.com/office/drawing/2014/main" id="{647474D2-8ADB-8D04-E205-12C6BB13D5BC}"/>
              </a:ext>
            </a:extLst>
          </p:cNvPr>
          <p:cNvPicPr>
            <a:picLocks noChangeAspect="1"/>
          </p:cNvPicPr>
          <p:nvPr/>
        </p:nvPicPr>
        <p:blipFill>
          <a:blip r:embed="rId2"/>
          <a:stretch>
            <a:fillRect/>
          </a:stretch>
        </p:blipFill>
        <p:spPr>
          <a:xfrm>
            <a:off x="990600" y="4038600"/>
            <a:ext cx="5771311" cy="293457"/>
          </a:xfrm>
          <a:prstGeom prst="rect">
            <a:avLst/>
          </a:prstGeom>
        </p:spPr>
      </p:pic>
    </p:spTree>
    <p:extLst>
      <p:ext uri="{BB962C8B-B14F-4D97-AF65-F5344CB8AC3E}">
        <p14:creationId xmlns:p14="http://schemas.microsoft.com/office/powerpoint/2010/main" val="167783529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1C86B59-41FF-2AE5-77EF-9C6AF13224F4}"/>
              </a:ext>
            </a:extLst>
          </p:cNvPr>
          <p:cNvSpPr>
            <a:spLocks noGrp="1"/>
          </p:cNvSpPr>
          <p:nvPr>
            <p:ph type="title"/>
          </p:nvPr>
        </p:nvSpPr>
        <p:spPr>
          <a:xfrm>
            <a:off x="480060" y="4777739"/>
            <a:ext cx="2564242" cy="1412119"/>
          </a:xfrm>
        </p:spPr>
        <p:txBody>
          <a:bodyPr>
            <a:normAutofit/>
          </a:bodyPr>
          <a:lstStyle/>
          <a:p>
            <a:r>
              <a:rPr lang="pt-BR" sz="4200"/>
              <a:t>Exemplo3</a:t>
            </a:r>
          </a:p>
        </p:txBody>
      </p:sp>
      <p:pic>
        <p:nvPicPr>
          <p:cNvPr id="4" name="Imagem 3">
            <a:extLst>
              <a:ext uri="{FF2B5EF4-FFF2-40B4-BE49-F238E27FC236}">
                <a16:creationId xmlns:a16="http://schemas.microsoft.com/office/drawing/2014/main" id="{C3B95ECB-435A-F92F-FA7E-A3A4F6458D88}"/>
              </a:ext>
            </a:extLst>
          </p:cNvPr>
          <p:cNvPicPr>
            <a:picLocks noChangeAspect="1"/>
          </p:cNvPicPr>
          <p:nvPr/>
        </p:nvPicPr>
        <p:blipFill rotWithShape="1">
          <a:blip r:embed="rId2"/>
          <a:srcRect r="23273" b="1"/>
          <a:stretch/>
        </p:blipFill>
        <p:spPr>
          <a:xfrm>
            <a:off x="20" y="10"/>
            <a:ext cx="9143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1"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74529" y="5470492"/>
            <a:ext cx="1371600" cy="13716"/>
          </a:xfrm>
          <a:custGeom>
            <a:avLst/>
            <a:gdLst>
              <a:gd name="connsiteX0" fmla="*/ 0 w 1371600"/>
              <a:gd name="connsiteY0" fmla="*/ 0 h 13716"/>
              <a:gd name="connsiteX1" fmla="*/ 685800 w 1371600"/>
              <a:gd name="connsiteY1" fmla="*/ 0 h 13716"/>
              <a:gd name="connsiteX2" fmla="*/ 1371600 w 1371600"/>
              <a:gd name="connsiteY2" fmla="*/ 0 h 13716"/>
              <a:gd name="connsiteX3" fmla="*/ 1371600 w 1371600"/>
              <a:gd name="connsiteY3" fmla="*/ 13716 h 13716"/>
              <a:gd name="connsiteX4" fmla="*/ 713232 w 1371600"/>
              <a:gd name="connsiteY4" fmla="*/ 13716 h 13716"/>
              <a:gd name="connsiteX5" fmla="*/ 0 w 1371600"/>
              <a:gd name="connsiteY5" fmla="*/ 13716 h 13716"/>
              <a:gd name="connsiteX6" fmla="*/ 0 w 1371600"/>
              <a:gd name="connsiteY6" fmla="*/ 0 h 13716"/>
              <a:gd name="connsiteX0" fmla="*/ 0 w 1371600"/>
              <a:gd name="connsiteY0" fmla="*/ 0 h 13716"/>
              <a:gd name="connsiteX1" fmla="*/ 644652 w 1371600"/>
              <a:gd name="connsiteY1" fmla="*/ 0 h 13716"/>
              <a:gd name="connsiteX2" fmla="*/ 1371600 w 1371600"/>
              <a:gd name="connsiteY2" fmla="*/ 0 h 13716"/>
              <a:gd name="connsiteX3" fmla="*/ 1371600 w 1371600"/>
              <a:gd name="connsiteY3" fmla="*/ 13716 h 13716"/>
              <a:gd name="connsiteX4" fmla="*/ 713232 w 1371600"/>
              <a:gd name="connsiteY4" fmla="*/ 13716 h 13716"/>
              <a:gd name="connsiteX5" fmla="*/ 0 w 1371600"/>
              <a:gd name="connsiteY5" fmla="*/ 13716 h 13716"/>
              <a:gd name="connsiteX6" fmla="*/ 0 w 137160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3716" fill="none" extrusionOk="0">
                <a:moveTo>
                  <a:pt x="0" y="0"/>
                </a:moveTo>
                <a:cubicBezTo>
                  <a:pt x="240249" y="32963"/>
                  <a:pt x="409296" y="-18450"/>
                  <a:pt x="685800" y="0"/>
                </a:cubicBezTo>
                <a:cubicBezTo>
                  <a:pt x="954142" y="211"/>
                  <a:pt x="1166785" y="22353"/>
                  <a:pt x="1371600" y="0"/>
                </a:cubicBezTo>
                <a:cubicBezTo>
                  <a:pt x="1370996" y="3142"/>
                  <a:pt x="1371820" y="8880"/>
                  <a:pt x="1371600" y="13716"/>
                </a:cubicBezTo>
                <a:cubicBezTo>
                  <a:pt x="1106837" y="28424"/>
                  <a:pt x="1032834" y="20364"/>
                  <a:pt x="713232" y="13716"/>
                </a:cubicBezTo>
                <a:cubicBezTo>
                  <a:pt x="399250" y="-7822"/>
                  <a:pt x="277176" y="48782"/>
                  <a:pt x="0" y="13716"/>
                </a:cubicBezTo>
                <a:cubicBezTo>
                  <a:pt x="310" y="7052"/>
                  <a:pt x="119" y="6101"/>
                  <a:pt x="0" y="0"/>
                </a:cubicBezTo>
                <a:close/>
              </a:path>
              <a:path w="1371600" h="13716" stroke="0" extrusionOk="0">
                <a:moveTo>
                  <a:pt x="0" y="0"/>
                </a:moveTo>
                <a:cubicBezTo>
                  <a:pt x="168171" y="-27104"/>
                  <a:pt x="522270" y="7661"/>
                  <a:pt x="644652" y="0"/>
                </a:cubicBezTo>
                <a:cubicBezTo>
                  <a:pt x="812772" y="-55512"/>
                  <a:pt x="1098507" y="70876"/>
                  <a:pt x="1371600" y="0"/>
                </a:cubicBezTo>
                <a:cubicBezTo>
                  <a:pt x="1372276" y="6444"/>
                  <a:pt x="1371882" y="10524"/>
                  <a:pt x="1371600" y="13716"/>
                </a:cubicBezTo>
                <a:cubicBezTo>
                  <a:pt x="1195700" y="-500"/>
                  <a:pt x="896159" y="12360"/>
                  <a:pt x="713232" y="13716"/>
                </a:cubicBezTo>
                <a:cubicBezTo>
                  <a:pt x="556279" y="-18909"/>
                  <a:pt x="248593" y="33389"/>
                  <a:pt x="0" y="13716"/>
                </a:cubicBezTo>
                <a:cubicBezTo>
                  <a:pt x="708" y="8775"/>
                  <a:pt x="205" y="3193"/>
                  <a:pt x="0" y="0"/>
                </a:cubicBezTo>
                <a:close/>
              </a:path>
              <a:path w="1371600" h="13716" fill="none" stroke="0" extrusionOk="0">
                <a:moveTo>
                  <a:pt x="0" y="0"/>
                </a:moveTo>
                <a:cubicBezTo>
                  <a:pt x="244262" y="19623"/>
                  <a:pt x="384306" y="-36563"/>
                  <a:pt x="685800" y="0"/>
                </a:cubicBezTo>
                <a:cubicBezTo>
                  <a:pt x="948860" y="14963"/>
                  <a:pt x="1224146" y="-8100"/>
                  <a:pt x="1371600" y="0"/>
                </a:cubicBezTo>
                <a:cubicBezTo>
                  <a:pt x="1371106" y="3035"/>
                  <a:pt x="1371590" y="7528"/>
                  <a:pt x="1371600" y="13716"/>
                </a:cubicBezTo>
                <a:cubicBezTo>
                  <a:pt x="1096935" y="20595"/>
                  <a:pt x="1028598" y="23761"/>
                  <a:pt x="713232" y="13716"/>
                </a:cubicBezTo>
                <a:cubicBezTo>
                  <a:pt x="397901" y="-1585"/>
                  <a:pt x="274098" y="18066"/>
                  <a:pt x="0" y="13716"/>
                </a:cubicBezTo>
                <a:cubicBezTo>
                  <a:pt x="190" y="7214"/>
                  <a:pt x="-13" y="5978"/>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custGeom>
                    <a:avLst/>
                    <a:gdLst>
                      <a:gd name="connsiteX0" fmla="*/ 0 w 1371600"/>
                      <a:gd name="connsiteY0" fmla="*/ 0 h 13716"/>
                      <a:gd name="connsiteX1" fmla="*/ 685800 w 1371600"/>
                      <a:gd name="connsiteY1" fmla="*/ 0 h 13716"/>
                      <a:gd name="connsiteX2" fmla="*/ 1371600 w 1371600"/>
                      <a:gd name="connsiteY2" fmla="*/ 0 h 13716"/>
                      <a:gd name="connsiteX3" fmla="*/ 1371600 w 1371600"/>
                      <a:gd name="connsiteY3" fmla="*/ 13716 h 13716"/>
                      <a:gd name="connsiteX4" fmla="*/ 713232 w 1371600"/>
                      <a:gd name="connsiteY4" fmla="*/ 13716 h 13716"/>
                      <a:gd name="connsiteX5" fmla="*/ 0 w 1371600"/>
                      <a:gd name="connsiteY5" fmla="*/ 13716 h 13716"/>
                      <a:gd name="connsiteX6" fmla="*/ 0 w 1371600"/>
                      <a:gd name="connsiteY6"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3716" fill="none" extrusionOk="0">
                        <a:moveTo>
                          <a:pt x="0" y="0"/>
                        </a:moveTo>
                        <a:cubicBezTo>
                          <a:pt x="247303" y="31625"/>
                          <a:pt x="422310" y="-25629"/>
                          <a:pt x="685800" y="0"/>
                        </a:cubicBezTo>
                        <a:cubicBezTo>
                          <a:pt x="949290" y="25629"/>
                          <a:pt x="1192357" y="6696"/>
                          <a:pt x="1371600" y="0"/>
                        </a:cubicBezTo>
                        <a:cubicBezTo>
                          <a:pt x="1371127" y="2892"/>
                          <a:pt x="1371229" y="8681"/>
                          <a:pt x="1371600" y="13716"/>
                        </a:cubicBezTo>
                        <a:cubicBezTo>
                          <a:pt x="1107995" y="21892"/>
                          <a:pt x="1033361" y="28370"/>
                          <a:pt x="713232" y="13716"/>
                        </a:cubicBezTo>
                        <a:cubicBezTo>
                          <a:pt x="393103" y="-938"/>
                          <a:pt x="289343" y="38649"/>
                          <a:pt x="0" y="13716"/>
                        </a:cubicBezTo>
                        <a:cubicBezTo>
                          <a:pt x="227" y="7219"/>
                          <a:pt x="197" y="5990"/>
                          <a:pt x="0" y="0"/>
                        </a:cubicBezTo>
                        <a:close/>
                      </a:path>
                      <a:path w="1371600" h="13716" stroke="0" extrusionOk="0">
                        <a:moveTo>
                          <a:pt x="0" y="0"/>
                        </a:moveTo>
                        <a:cubicBezTo>
                          <a:pt x="170249" y="-24099"/>
                          <a:pt x="504634" y="14338"/>
                          <a:pt x="644652" y="0"/>
                        </a:cubicBezTo>
                        <a:cubicBezTo>
                          <a:pt x="784670" y="-14338"/>
                          <a:pt x="1087773" y="8679"/>
                          <a:pt x="1371600" y="0"/>
                        </a:cubicBezTo>
                        <a:cubicBezTo>
                          <a:pt x="1372228" y="6235"/>
                          <a:pt x="1371259" y="10206"/>
                          <a:pt x="1371600" y="13716"/>
                        </a:cubicBezTo>
                        <a:cubicBezTo>
                          <a:pt x="1176823" y="-5981"/>
                          <a:pt x="900830" y="5417"/>
                          <a:pt x="713232" y="13716"/>
                        </a:cubicBezTo>
                        <a:cubicBezTo>
                          <a:pt x="525634" y="22015"/>
                          <a:pt x="282837" y="1152"/>
                          <a:pt x="0" y="13716"/>
                        </a:cubicBezTo>
                        <a:cubicBezTo>
                          <a:pt x="596" y="8712"/>
                          <a:pt x="320" y="342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2ABB2F81-1993-BF90-C5BD-4EAE66489AFE}"/>
              </a:ext>
            </a:extLst>
          </p:cNvPr>
          <p:cNvSpPr>
            <a:spLocks noGrp="1"/>
          </p:cNvSpPr>
          <p:nvPr>
            <p:ph idx="1"/>
          </p:nvPr>
        </p:nvSpPr>
        <p:spPr>
          <a:xfrm>
            <a:off x="3490720" y="4777739"/>
            <a:ext cx="5173220" cy="1399223"/>
          </a:xfrm>
        </p:spPr>
        <p:txBody>
          <a:bodyPr anchor="ctr">
            <a:normAutofit/>
          </a:bodyPr>
          <a:lstStyle/>
          <a:p>
            <a:r>
              <a:rPr lang="pt-BR" sz="1900"/>
              <a:t>Realizando as mesmas 13 requisições de forma procedural, levou quanto tempo?</a:t>
            </a:r>
          </a:p>
          <a:p>
            <a:endParaRPr lang="pt-BR" sz="1900"/>
          </a:p>
        </p:txBody>
      </p:sp>
    </p:spTree>
    <p:extLst>
      <p:ext uri="{BB962C8B-B14F-4D97-AF65-F5344CB8AC3E}">
        <p14:creationId xmlns:p14="http://schemas.microsoft.com/office/powerpoint/2010/main" val="29901670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FE1E506-AA43-C9C6-5827-6A82E4E3EDBE}"/>
              </a:ext>
            </a:extLst>
          </p:cNvPr>
          <p:cNvSpPr>
            <a:spLocks noGrp="1"/>
          </p:cNvSpPr>
          <p:nvPr>
            <p:ph type="title"/>
          </p:nvPr>
        </p:nvSpPr>
        <p:spPr>
          <a:xfrm>
            <a:off x="630936" y="256032"/>
            <a:ext cx="7879842" cy="1014984"/>
          </a:xfrm>
        </p:spPr>
        <p:txBody>
          <a:bodyPr anchor="b">
            <a:normAutofit/>
          </a:bodyPr>
          <a:lstStyle/>
          <a:p>
            <a:r>
              <a:rPr lang="pt-BR" dirty="0"/>
              <a:t>Resultado 3</a:t>
            </a:r>
          </a:p>
        </p:txBody>
      </p:sp>
      <p:sp>
        <p:nvSpPr>
          <p:cNvPr id="14" name="Rectangle 1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464" y="1634502"/>
            <a:ext cx="783869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630936" y="1538176"/>
            <a:ext cx="1405092"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AF1E6279-A89B-F06C-B9A3-9F98F248F93C}"/>
              </a:ext>
            </a:extLst>
          </p:cNvPr>
          <p:cNvSpPr>
            <a:spLocks noGrp="1"/>
          </p:cNvSpPr>
          <p:nvPr>
            <p:ph idx="1"/>
          </p:nvPr>
        </p:nvSpPr>
        <p:spPr>
          <a:xfrm>
            <a:off x="738724" y="1926266"/>
            <a:ext cx="4548576" cy="4357524"/>
          </a:xfrm>
        </p:spPr>
        <p:txBody>
          <a:bodyPr/>
          <a:lstStyle/>
          <a:p>
            <a:pPr marL="329184" indent="-329184" defTabSz="877824"/>
            <a:r>
              <a:rPr lang="pt-BR" sz="3072" kern="1200" dirty="0">
                <a:solidFill>
                  <a:schemeClr val="tx1"/>
                </a:solidFill>
                <a:latin typeface="+mn-lt"/>
                <a:ea typeface="+mn-ea"/>
                <a:cs typeface="+mn-cs"/>
              </a:rPr>
              <a:t>Levou aproximadamente 4.84 segundos</a:t>
            </a:r>
            <a:endParaRPr lang="pt-BR" dirty="0"/>
          </a:p>
        </p:txBody>
      </p:sp>
      <p:pic>
        <p:nvPicPr>
          <p:cNvPr id="7" name="Imagem 6">
            <a:extLst>
              <a:ext uri="{FF2B5EF4-FFF2-40B4-BE49-F238E27FC236}">
                <a16:creationId xmlns:a16="http://schemas.microsoft.com/office/drawing/2014/main" id="{C8353FD3-988D-917C-769D-0C6EC8E4AAF9}"/>
              </a:ext>
            </a:extLst>
          </p:cNvPr>
          <p:cNvPicPr>
            <a:picLocks noChangeAspect="1"/>
          </p:cNvPicPr>
          <p:nvPr/>
        </p:nvPicPr>
        <p:blipFill>
          <a:blip r:embed="rId2"/>
          <a:stretch>
            <a:fillRect/>
          </a:stretch>
        </p:blipFill>
        <p:spPr>
          <a:xfrm>
            <a:off x="838200" y="3816920"/>
            <a:ext cx="7111077" cy="260480"/>
          </a:xfrm>
          <a:prstGeom prst="rect">
            <a:avLst/>
          </a:prstGeom>
        </p:spPr>
      </p:pic>
    </p:spTree>
    <p:extLst>
      <p:ext uri="{BB962C8B-B14F-4D97-AF65-F5344CB8AC3E}">
        <p14:creationId xmlns:p14="http://schemas.microsoft.com/office/powerpoint/2010/main" val="286539674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14166"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08608"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CC6A69D-FC5E-EE65-A07C-E55325860628}"/>
              </a:ext>
            </a:extLst>
          </p:cNvPr>
          <p:cNvSpPr>
            <a:spLocks noGrp="1"/>
          </p:cNvSpPr>
          <p:nvPr>
            <p:ph type="title"/>
          </p:nvPr>
        </p:nvSpPr>
        <p:spPr>
          <a:xfrm>
            <a:off x="466344" y="1161288"/>
            <a:ext cx="2702052" cy="4526280"/>
          </a:xfrm>
        </p:spPr>
        <p:txBody>
          <a:bodyPr>
            <a:normAutofit/>
          </a:bodyPr>
          <a:lstStyle/>
          <a:p>
            <a:r>
              <a:rPr lang="pt-BR" sz="3500"/>
              <a:t>Dicas e explicações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96012"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Espaço Reservado para Conteúdo 2">
            <a:extLst>
              <a:ext uri="{FF2B5EF4-FFF2-40B4-BE49-F238E27FC236}">
                <a16:creationId xmlns:a16="http://schemas.microsoft.com/office/drawing/2014/main" id="{E861C5D4-4FDD-FAEC-6C65-FA80810E70B6}"/>
              </a:ext>
            </a:extLst>
          </p:cNvPr>
          <p:cNvSpPr>
            <a:spLocks noGrp="1"/>
          </p:cNvSpPr>
          <p:nvPr>
            <p:ph idx="1"/>
          </p:nvPr>
        </p:nvSpPr>
        <p:spPr>
          <a:xfrm>
            <a:off x="4075611" y="932688"/>
            <a:ext cx="4437453" cy="4992624"/>
          </a:xfrm>
        </p:spPr>
        <p:txBody>
          <a:bodyPr anchor="ctr">
            <a:normAutofit/>
          </a:bodyPr>
          <a:lstStyle/>
          <a:p>
            <a:pPr fontAlgn="base">
              <a:lnSpc>
                <a:spcPct val="90000"/>
              </a:lnSpc>
            </a:pPr>
            <a:r>
              <a:rPr lang="pt-BR" sz="1200" b="1" i="0" dirty="0">
                <a:effectLst/>
                <a:latin typeface="Arial" panose="020B0604020202020204" pitchFamily="34" charset="0"/>
              </a:rPr>
              <a:t>Corrotinas </a:t>
            </a:r>
            <a:r>
              <a:rPr lang="pt-BR" sz="1200" b="0" i="0" dirty="0">
                <a:effectLst/>
                <a:latin typeface="Arial" panose="020B0604020202020204" pitchFamily="34" charset="0"/>
              </a:rPr>
              <a:t> </a:t>
            </a:r>
            <a:endParaRPr lang="pt-BR" sz="1200" b="0" i="0" dirty="0">
              <a:effectLst/>
              <a:latin typeface="Segoe UI" panose="020B0502040204020203" pitchFamily="34" charset="0"/>
            </a:endParaRPr>
          </a:p>
          <a:p>
            <a:pPr marL="400050" lvl="1" indent="0" fontAlgn="base">
              <a:lnSpc>
                <a:spcPct val="90000"/>
              </a:lnSpc>
              <a:buNone/>
            </a:pPr>
            <a:r>
              <a:rPr lang="pt-BR" sz="1200" dirty="0">
                <a:latin typeface="Arial" panose="020B0604020202020204" pitchFamily="34" charset="0"/>
                <a:cs typeface="Arial" panose="020B0604020202020204" pitchFamily="34" charset="0"/>
              </a:rPr>
              <a:t>Uma corrotina é uma função assíncrona que pode ser suspensa e retomada durante sua execução.</a:t>
            </a:r>
          </a:p>
          <a:p>
            <a:pPr fontAlgn="base">
              <a:lnSpc>
                <a:spcPct val="90000"/>
              </a:lnSpc>
            </a:pPr>
            <a:r>
              <a:rPr lang="pt-BR" sz="1200" b="1" i="0" dirty="0">
                <a:effectLst/>
                <a:latin typeface="Arial" panose="020B0604020202020204" pitchFamily="34" charset="0"/>
              </a:rPr>
              <a:t>Loop de Eventos </a:t>
            </a:r>
            <a:endParaRPr lang="pt-BR" sz="1200" b="0" i="0" dirty="0">
              <a:effectLst/>
              <a:latin typeface="Segoe UI" panose="020B0502040204020203" pitchFamily="34" charset="0"/>
            </a:endParaRPr>
          </a:p>
          <a:p>
            <a:pPr marL="400050" lvl="1" indent="0" fontAlgn="base">
              <a:lnSpc>
                <a:spcPct val="90000"/>
              </a:lnSpc>
              <a:buNone/>
            </a:pPr>
            <a:r>
              <a:rPr lang="pt-BR" sz="1200" b="0" i="0" dirty="0">
                <a:effectLst/>
                <a:latin typeface="Arial" panose="020B0604020202020204" pitchFamily="34" charset="0"/>
              </a:rPr>
              <a:t>O loop de eventos é responsável por gerenciar a concorrência e a execução de todas as tarefas de forma assíncrona, também podendo cancelar ou pausar uma tarefa, ou seja, é o cara responsável por organizar tudo, </a:t>
            </a:r>
            <a:r>
              <a:rPr lang="pt-BR" sz="1200" b="1" i="0" dirty="0">
                <a:effectLst/>
                <a:latin typeface="Arial" panose="020B0604020202020204" pitchFamily="34" charset="0"/>
              </a:rPr>
              <a:t>isso tudo acontece usando um único thread, </a:t>
            </a:r>
            <a:r>
              <a:rPr lang="pt-BR" sz="1200" b="0" i="0" dirty="0">
                <a:effectLst/>
                <a:latin typeface="Arial" panose="020B0604020202020204" pitchFamily="34" charset="0"/>
              </a:rPr>
              <a:t>essas tarefas executadas que serão executadas são chamadas de corrotinas, tasks, essas tasks podemos entender como se fossem </a:t>
            </a:r>
            <a:r>
              <a:rPr lang="pt-BR" sz="1200" b="0" i="1" dirty="0">
                <a:effectLst/>
                <a:latin typeface="Arial" panose="020B0604020202020204" pitchFamily="34" charset="0"/>
              </a:rPr>
              <a:t>PROMISES</a:t>
            </a:r>
            <a:r>
              <a:rPr lang="pt-BR" sz="1200" b="0" i="0" dirty="0">
                <a:effectLst/>
                <a:latin typeface="Arial" panose="020B0604020202020204" pitchFamily="34" charset="0"/>
              </a:rPr>
              <a:t> do Javascript, só que no </a:t>
            </a:r>
            <a:r>
              <a:rPr lang="pt-BR" sz="1200" dirty="0">
                <a:latin typeface="Arial" panose="020B0604020202020204" pitchFamily="34" charset="0"/>
              </a:rPr>
              <a:t>P</a:t>
            </a:r>
            <a:r>
              <a:rPr lang="pt-BR" sz="1200" b="0" i="0" dirty="0">
                <a:effectLst/>
                <a:latin typeface="Arial" panose="020B0604020202020204" pitchFamily="34" charset="0"/>
              </a:rPr>
              <a:t>ython essas tasks são do tipo </a:t>
            </a:r>
            <a:r>
              <a:rPr lang="pt-BR" sz="1200" b="0" i="1" dirty="0">
                <a:effectLst/>
                <a:latin typeface="Arial" panose="020B0604020202020204" pitchFamily="34" charset="0"/>
              </a:rPr>
              <a:t>FUTURE, </a:t>
            </a:r>
            <a:r>
              <a:rPr lang="pt-BR" sz="1200" b="0" i="0" dirty="0">
                <a:effectLst/>
                <a:latin typeface="Arial" panose="020B0604020202020204" pitchFamily="34" charset="0"/>
              </a:rPr>
              <a:t>por que future? Pois, embora, o objeto seja acessível, o resultado só estará disponível no futuro (Quando a task, a operação que seja, for realmente concluída) </a:t>
            </a:r>
          </a:p>
          <a:p>
            <a:pPr marL="400050" lvl="1" indent="0" fontAlgn="base">
              <a:lnSpc>
                <a:spcPct val="90000"/>
              </a:lnSpc>
              <a:buNone/>
            </a:pPr>
            <a:endParaRPr lang="pt-BR" sz="1200" b="0" i="0" dirty="0">
              <a:effectLst/>
              <a:latin typeface="Segoe UI" panose="020B0502040204020203" pitchFamily="34" charset="0"/>
            </a:endParaRPr>
          </a:p>
          <a:p>
            <a:pPr rtl="0" fontAlgn="base">
              <a:lnSpc>
                <a:spcPct val="90000"/>
              </a:lnSpc>
              <a:buFont typeface="Arial" panose="020B0604020202020204" pitchFamily="34" charset="0"/>
              <a:buChar char="•"/>
            </a:pPr>
            <a:r>
              <a:rPr lang="pt-BR" sz="1200" b="0" i="0" dirty="0">
                <a:effectLst/>
                <a:latin typeface="Arial" panose="020B0604020202020204" pitchFamily="34" charset="0"/>
              </a:rPr>
              <a:t>O </a:t>
            </a:r>
            <a:r>
              <a:rPr lang="pt-BR" sz="1200" b="1" i="0" dirty="0">
                <a:effectLst/>
                <a:latin typeface="Arial" panose="020B0604020202020204" pitchFamily="34" charset="0"/>
              </a:rPr>
              <a:t>await</a:t>
            </a:r>
            <a:r>
              <a:rPr lang="pt-BR" sz="1200" b="0" i="0" dirty="0">
                <a:effectLst/>
                <a:latin typeface="Arial" panose="020B0604020202020204" pitchFamily="34" charset="0"/>
              </a:rPr>
              <a:t> é o cara que irá indicar para o event loop que uma tarefa será pausada, por exemplo para aguardar dados de uma requisição chegar, podendo passar para a próxima tarefa; </a:t>
            </a:r>
          </a:p>
          <a:p>
            <a:pPr marL="0" indent="0" rtl="0" fontAlgn="base">
              <a:lnSpc>
                <a:spcPct val="90000"/>
              </a:lnSpc>
              <a:buNone/>
            </a:pPr>
            <a:endParaRPr lang="pt-BR" sz="1200" b="0" i="0" dirty="0">
              <a:effectLst/>
              <a:latin typeface="Arial" panose="020B0604020202020204" pitchFamily="34" charset="0"/>
            </a:endParaRPr>
          </a:p>
          <a:p>
            <a:pPr rtl="0" fontAlgn="base">
              <a:lnSpc>
                <a:spcPct val="90000"/>
              </a:lnSpc>
              <a:buFont typeface="Arial" panose="020B0604020202020204" pitchFamily="34" charset="0"/>
              <a:buChar char="•"/>
            </a:pPr>
            <a:r>
              <a:rPr lang="pt-BR" sz="1200" b="0" i="0" dirty="0">
                <a:effectLst/>
                <a:latin typeface="Arial" panose="020B0604020202020204" pitchFamily="34" charset="0"/>
              </a:rPr>
              <a:t>Para que você consiga montar uma aplicação assíncrona, lembre-se de usar assincronismo em todas as camadas de sua função: </a:t>
            </a:r>
          </a:p>
          <a:p>
            <a:pPr>
              <a:lnSpc>
                <a:spcPct val="90000"/>
              </a:lnSpc>
            </a:pPr>
            <a:endParaRPr lang="pt-BR" sz="1200" dirty="0"/>
          </a:p>
        </p:txBody>
      </p:sp>
    </p:spTree>
    <p:extLst>
      <p:ext uri="{BB962C8B-B14F-4D97-AF65-F5344CB8AC3E}">
        <p14:creationId xmlns:p14="http://schemas.microsoft.com/office/powerpoint/2010/main" val="391770448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E07A1F-A096-B880-3FC8-E26CE90294DC}"/>
              </a:ext>
            </a:extLst>
          </p:cNvPr>
          <p:cNvSpPr>
            <a:spLocks noGrp="1"/>
          </p:cNvSpPr>
          <p:nvPr>
            <p:ph type="title"/>
          </p:nvPr>
        </p:nvSpPr>
        <p:spPr/>
        <p:txBody>
          <a:bodyPr/>
          <a:lstStyle/>
          <a:p>
            <a:r>
              <a:rPr lang="pt-BR" dirty="0"/>
              <a:t>Bibliografia </a:t>
            </a:r>
          </a:p>
        </p:txBody>
      </p:sp>
      <p:sp>
        <p:nvSpPr>
          <p:cNvPr id="3" name="Espaço Reservado para Conteúdo 2">
            <a:extLst>
              <a:ext uri="{FF2B5EF4-FFF2-40B4-BE49-F238E27FC236}">
                <a16:creationId xmlns:a16="http://schemas.microsoft.com/office/drawing/2014/main" id="{BE87495E-1D8F-76DD-E3DC-E71A30F52E2D}"/>
              </a:ext>
            </a:extLst>
          </p:cNvPr>
          <p:cNvSpPr>
            <a:spLocks noGrp="1"/>
          </p:cNvSpPr>
          <p:nvPr>
            <p:ph idx="1"/>
          </p:nvPr>
        </p:nvSpPr>
        <p:spPr/>
        <p:txBody>
          <a:bodyPr/>
          <a:lstStyle/>
          <a:p>
            <a:r>
              <a:rPr lang="pt-BR" sz="1800" b="0" i="0" dirty="0">
                <a:solidFill>
                  <a:srgbClr val="000000"/>
                </a:solidFill>
                <a:effectLst/>
                <a:latin typeface="Arial" panose="020B0604020202020204" pitchFamily="34" charset="0"/>
              </a:rPr>
              <a:t>https://</a:t>
            </a:r>
            <a:r>
              <a:rPr lang="pt-BR" sz="1800" b="0" i="0" dirty="0" err="1">
                <a:solidFill>
                  <a:srgbClr val="000000"/>
                </a:solidFill>
                <a:effectLst/>
                <a:latin typeface="Arial" panose="020B0604020202020204" pitchFamily="34" charset="0"/>
              </a:rPr>
              <a:t>www.softplan.com.br</a:t>
            </a:r>
            <a:r>
              <a:rPr lang="pt-BR" sz="1800" b="0" i="0" dirty="0">
                <a:solidFill>
                  <a:srgbClr val="000000"/>
                </a:solidFill>
                <a:effectLst/>
                <a:latin typeface="Arial" panose="020B0604020202020204" pitchFamily="34" charset="0"/>
              </a:rPr>
              <a:t>/tech-</a:t>
            </a:r>
            <a:r>
              <a:rPr lang="pt-BR" sz="1800" b="0" i="0" dirty="0" err="1">
                <a:solidFill>
                  <a:srgbClr val="000000"/>
                </a:solidFill>
                <a:effectLst/>
                <a:latin typeface="Arial" panose="020B0604020202020204" pitchFamily="34" charset="0"/>
              </a:rPr>
              <a:t>writers</a:t>
            </a:r>
            <a:r>
              <a:rPr lang="pt-BR" sz="1800" b="0" i="0" dirty="0">
                <a:solidFill>
                  <a:srgbClr val="000000"/>
                </a:solidFill>
                <a:effectLst/>
                <a:latin typeface="Arial" panose="020B0604020202020204" pitchFamily="34" charset="0"/>
              </a:rPr>
              <a:t>/</a:t>
            </a:r>
            <a:r>
              <a:rPr lang="pt-BR" sz="1800" b="0" i="0" dirty="0" err="1">
                <a:solidFill>
                  <a:srgbClr val="000000"/>
                </a:solidFill>
                <a:effectLst/>
                <a:latin typeface="Arial" panose="020B0604020202020204" pitchFamily="34" charset="0"/>
              </a:rPr>
              <a:t>o-que-e-programacao-assincrona-e-como-utiliza-la</a:t>
            </a:r>
            <a:r>
              <a:rPr lang="pt-BR" sz="1800" b="0" i="0" dirty="0">
                <a:solidFill>
                  <a:srgbClr val="000000"/>
                </a:solidFill>
                <a:effectLst/>
                <a:latin typeface="Arial" panose="020B0604020202020204" pitchFamily="34" charset="0"/>
              </a:rPr>
              <a:t>/ </a:t>
            </a:r>
          </a:p>
          <a:p>
            <a:r>
              <a:rPr lang="pt-BR" sz="1800" b="0" i="0" u="sng" strike="noStrike" dirty="0">
                <a:solidFill>
                  <a:srgbClr val="0563C1"/>
                </a:solidFill>
                <a:effectLst/>
                <a:latin typeface="Arial" panose="020B0604020202020204" pitchFamily="34" charset="0"/>
                <a:hlinkClick r:id="rId2"/>
              </a:rPr>
              <a:t>https://www.treinaweb.com.br/blog/concorrencia-paralelismo-processos-threads-programacao-sincrona-e-assincrona</a:t>
            </a:r>
            <a:r>
              <a:rPr lang="pt-BR" sz="1800" b="0" i="0" dirty="0">
                <a:solidFill>
                  <a:srgbClr val="000000"/>
                </a:solidFill>
                <a:effectLst/>
                <a:latin typeface="Arial" panose="020B0604020202020204" pitchFamily="34" charset="0"/>
              </a:rPr>
              <a:t> </a:t>
            </a:r>
            <a:endParaRPr lang="pt-BR" sz="1800" dirty="0">
              <a:solidFill>
                <a:srgbClr val="000000"/>
              </a:solidFill>
              <a:latin typeface="Arial" panose="020B0604020202020204" pitchFamily="34" charset="0"/>
            </a:endParaRPr>
          </a:p>
          <a:p>
            <a:r>
              <a:rPr lang="pt-BR" sz="1800" b="0" i="0" dirty="0">
                <a:solidFill>
                  <a:srgbClr val="000000"/>
                </a:solidFill>
                <a:effectLst/>
                <a:latin typeface="Arial" panose="020B0604020202020204" pitchFamily="34" charset="0"/>
                <a:cs typeface="Arial" panose="020B0604020202020204" pitchFamily="34" charset="0"/>
                <a:hlinkClick r:id="rId3"/>
              </a:rPr>
              <a:t>https://www.youtube.com/watch?v=xNBMNKjpJzM</a:t>
            </a:r>
            <a:endParaRPr lang="pt-BR" sz="1800" b="0" i="0" dirty="0">
              <a:solidFill>
                <a:srgbClr val="000000"/>
              </a:solidFill>
              <a:effectLst/>
              <a:latin typeface="Arial" panose="020B0604020202020204" pitchFamily="34" charset="0"/>
              <a:cs typeface="Arial" panose="020B0604020202020204" pitchFamily="34" charset="0"/>
            </a:endParaRPr>
          </a:p>
          <a:p>
            <a:r>
              <a:rPr lang="pt-BR" sz="1800" b="0" i="0" u="sng" strike="noStrike" dirty="0">
                <a:solidFill>
                  <a:srgbClr val="0563C1"/>
                </a:solidFill>
                <a:effectLst/>
                <a:latin typeface="Arial" panose="020B0604020202020204" pitchFamily="34" charset="0"/>
                <a:hlinkClick r:id="rId4"/>
              </a:rPr>
              <a:t>https://medium.com/@edytarcio/async-await-introdu%C3%A7%C3%A3o-%C3%A0-programa%C3%A7%C3%A3o-ass%C3%ADncrona-em-python-fa30d077018e</a:t>
            </a:r>
            <a:endParaRPr lang="pt-BR" sz="1800" u="sng" strike="noStrike" dirty="0">
              <a:solidFill>
                <a:srgbClr val="000000"/>
              </a:solidFill>
              <a:latin typeface="Arial" panose="020B0604020202020204" pitchFamily="34" charset="0"/>
              <a:cs typeface="Arial" panose="020B0604020202020204" pitchFamily="34" charset="0"/>
            </a:endParaRPr>
          </a:p>
          <a:p>
            <a:r>
              <a:rPr lang="pt-BR" sz="1800" b="0" i="0" dirty="0">
                <a:solidFill>
                  <a:srgbClr val="000000"/>
                </a:solidFill>
                <a:effectLst/>
                <a:latin typeface="Arial" panose="020B0604020202020204" pitchFamily="34" charset="0"/>
                <a:cs typeface="Arial" panose="020B0604020202020204" pitchFamily="34" charset="0"/>
              </a:rPr>
              <a:t>https://</a:t>
            </a:r>
            <a:r>
              <a:rPr lang="pt-BR" sz="1800" b="0" i="0" dirty="0" err="1">
                <a:solidFill>
                  <a:srgbClr val="000000"/>
                </a:solidFill>
                <a:effectLst/>
                <a:latin typeface="Arial" panose="020B0604020202020204" pitchFamily="34" charset="0"/>
                <a:cs typeface="Arial" panose="020B0604020202020204" pitchFamily="34" charset="0"/>
              </a:rPr>
              <a:t>learn.microsoft.com</a:t>
            </a:r>
            <a:r>
              <a:rPr lang="pt-BR" sz="1800" b="0" i="0" dirty="0">
                <a:solidFill>
                  <a:srgbClr val="000000"/>
                </a:solidFill>
                <a:effectLst/>
                <a:latin typeface="Arial" panose="020B0604020202020204" pitchFamily="34" charset="0"/>
                <a:cs typeface="Arial" panose="020B0604020202020204" pitchFamily="34" charset="0"/>
              </a:rPr>
              <a:t>/</a:t>
            </a:r>
            <a:r>
              <a:rPr lang="pt-BR" sz="1800" b="0" i="0" dirty="0" err="1">
                <a:solidFill>
                  <a:srgbClr val="000000"/>
                </a:solidFill>
                <a:effectLst/>
                <a:latin typeface="Arial" panose="020B0604020202020204" pitchFamily="34" charset="0"/>
                <a:cs typeface="Arial" panose="020B0604020202020204" pitchFamily="34" charset="0"/>
              </a:rPr>
              <a:t>pt-br</a:t>
            </a:r>
            <a:r>
              <a:rPr lang="pt-BR" sz="1800" b="0" i="0" dirty="0">
                <a:solidFill>
                  <a:srgbClr val="000000"/>
                </a:solidFill>
                <a:effectLst/>
                <a:latin typeface="Arial" panose="020B0604020202020204" pitchFamily="34" charset="0"/>
                <a:cs typeface="Arial" panose="020B0604020202020204" pitchFamily="34" charset="0"/>
              </a:rPr>
              <a:t>/</a:t>
            </a:r>
            <a:r>
              <a:rPr lang="pt-BR" sz="1800" b="0" i="0" dirty="0" err="1">
                <a:solidFill>
                  <a:srgbClr val="000000"/>
                </a:solidFill>
                <a:effectLst/>
                <a:latin typeface="Arial" panose="020B0604020202020204" pitchFamily="34" charset="0"/>
                <a:cs typeface="Arial" panose="020B0604020202020204" pitchFamily="34" charset="0"/>
              </a:rPr>
              <a:t>windows</a:t>
            </a:r>
            <a:r>
              <a:rPr lang="pt-BR" sz="1800" b="0" i="0" dirty="0">
                <a:solidFill>
                  <a:srgbClr val="000000"/>
                </a:solidFill>
                <a:effectLst/>
                <a:latin typeface="Arial" panose="020B0604020202020204" pitchFamily="34" charset="0"/>
                <a:cs typeface="Arial" panose="020B0604020202020204" pitchFamily="34" charset="0"/>
              </a:rPr>
              <a:t>/win32/</a:t>
            </a:r>
            <a:r>
              <a:rPr lang="pt-BR" sz="1800" b="0" i="0" dirty="0" err="1">
                <a:solidFill>
                  <a:srgbClr val="000000"/>
                </a:solidFill>
                <a:effectLst/>
                <a:latin typeface="Arial" panose="020B0604020202020204" pitchFamily="34" charset="0"/>
                <a:cs typeface="Arial" panose="020B0604020202020204" pitchFamily="34" charset="0"/>
              </a:rPr>
              <a:t>procthread</a:t>
            </a:r>
            <a:r>
              <a:rPr lang="pt-BR" sz="1800" b="0" i="0" dirty="0">
                <a:solidFill>
                  <a:srgbClr val="000000"/>
                </a:solidFill>
                <a:effectLst/>
                <a:latin typeface="Arial" panose="020B0604020202020204" pitchFamily="34" charset="0"/>
                <a:cs typeface="Arial" panose="020B0604020202020204" pitchFamily="34" charset="0"/>
              </a:rPr>
              <a:t>/</a:t>
            </a:r>
            <a:r>
              <a:rPr lang="pt-BR" sz="1800" b="0" i="0" dirty="0" err="1">
                <a:solidFill>
                  <a:srgbClr val="000000"/>
                </a:solidFill>
                <a:effectLst/>
                <a:latin typeface="Arial" panose="020B0604020202020204" pitchFamily="34" charset="0"/>
                <a:cs typeface="Arial" panose="020B0604020202020204" pitchFamily="34" charset="0"/>
              </a:rPr>
              <a:t>multitasking</a:t>
            </a:r>
            <a:endParaRPr lang="pt-BR"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2574359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7" name="Rectangle 4106">
            <a:extLst>
              <a:ext uri="{FF2B5EF4-FFF2-40B4-BE49-F238E27FC236}">
                <a16:creationId xmlns:a16="http://schemas.microsoft.com/office/drawing/2014/main" id="{8C886788-700E-4D20-9F80-E0E96837A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09" name="Freeform: Shape 4108">
            <a:extLst>
              <a:ext uri="{FF2B5EF4-FFF2-40B4-BE49-F238E27FC236}">
                <a16:creationId xmlns:a16="http://schemas.microsoft.com/office/drawing/2014/main" id="{1850674C-4E08-4C62-A3E2-6337FE4F7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111" name="Freeform: Shape 4110">
            <a:extLst>
              <a:ext uri="{FF2B5EF4-FFF2-40B4-BE49-F238E27FC236}">
                <a16:creationId xmlns:a16="http://schemas.microsoft.com/office/drawing/2014/main" id="{BCE4FF05-2B0C-4C97-A9B4-E163085A9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8D41347F-EFED-B7A1-4F8D-D7E76450FE72}"/>
              </a:ext>
            </a:extLst>
          </p:cNvPr>
          <p:cNvSpPr>
            <a:spLocks noGrp="1"/>
          </p:cNvSpPr>
          <p:nvPr>
            <p:ph type="title"/>
          </p:nvPr>
        </p:nvSpPr>
        <p:spPr>
          <a:xfrm>
            <a:off x="356616" y="1124712"/>
            <a:ext cx="3017520" cy="3200400"/>
          </a:xfrm>
        </p:spPr>
        <p:txBody>
          <a:bodyPr vert="horz" lIns="91440" tIns="45720" rIns="91440" bIns="45720" rtlCol="0" anchor="b">
            <a:normAutofit/>
          </a:bodyPr>
          <a:lstStyle/>
          <a:p>
            <a:pPr algn="l">
              <a:lnSpc>
                <a:spcPct val="90000"/>
              </a:lnSpc>
            </a:pPr>
            <a:r>
              <a:rPr lang="en-US" sz="4200" dirty="0" err="1"/>
              <a:t>MonoTarefa</a:t>
            </a:r>
            <a:r>
              <a:rPr lang="en-US" sz="4200" dirty="0"/>
              <a:t> x </a:t>
            </a:r>
            <a:r>
              <a:rPr lang="en-US" sz="4200" dirty="0" err="1"/>
              <a:t>MultiTarefa</a:t>
            </a:r>
            <a:br>
              <a:rPr lang="en-US" sz="4200" dirty="0"/>
            </a:br>
            <a:endParaRPr lang="en-US" sz="4200" dirty="0"/>
          </a:p>
        </p:txBody>
      </p:sp>
      <p:sp>
        <p:nvSpPr>
          <p:cNvPr id="4113" name="Rectangle 4112">
            <a:extLst>
              <a:ext uri="{FF2B5EF4-FFF2-40B4-BE49-F238E27FC236}">
                <a16:creationId xmlns:a16="http://schemas.microsoft.com/office/drawing/2014/main" id="{529C2A7A-A6B6-4A56-B11C-8E967D88A6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2" descr="Concorrência, Paralelismo, Processos, Threads, programação síncrona e  assíncrona | Blog TreinaWeb">
            <a:extLst>
              <a:ext uri="{FF2B5EF4-FFF2-40B4-BE49-F238E27FC236}">
                <a16:creationId xmlns:a16="http://schemas.microsoft.com/office/drawing/2014/main" id="{FBA164B6-8809-1F73-6FE6-CB7B55DE09B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556290" y="1885435"/>
            <a:ext cx="5214161" cy="1473000"/>
          </a:xfrm>
          <a:prstGeom prst="rect">
            <a:avLst/>
          </a:prstGeom>
          <a:noFill/>
          <a:extLst>
            <a:ext uri="{909E8E84-426E-40DD-AFC4-6F175D3DCCD1}">
              <a14:hiddenFill xmlns:a14="http://schemas.microsoft.com/office/drawing/2010/main">
                <a:solidFill>
                  <a:srgbClr val="FFFFFF"/>
                </a:solidFill>
              </a14:hiddenFill>
            </a:ext>
          </a:extLst>
        </p:spPr>
      </p:pic>
      <p:sp>
        <p:nvSpPr>
          <p:cNvPr id="4115" name="Rectangle 4114">
            <a:extLst>
              <a:ext uri="{FF2B5EF4-FFF2-40B4-BE49-F238E27FC236}">
                <a16:creationId xmlns:a16="http://schemas.microsoft.com/office/drawing/2014/main" id="{FDBD7205-E536-4134-8768-AC3E1A3C5E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100" name="Picture 4" descr="Palm OS | PDA Gaming on M515 - YouTube">
            <a:extLst>
              <a:ext uri="{FF2B5EF4-FFF2-40B4-BE49-F238E27FC236}">
                <a16:creationId xmlns:a16="http://schemas.microsoft.com/office/drawing/2014/main" id="{9B104B3D-C22A-B851-C0AC-3E1F6EDD3A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62015" y="4392535"/>
            <a:ext cx="2153412" cy="121129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Oito coisas que só quem usou o sistema DOS vai se identificar - 02/11/2017  - UOL TILT">
            <a:extLst>
              <a:ext uri="{FF2B5EF4-FFF2-40B4-BE49-F238E27FC236}">
                <a16:creationId xmlns:a16="http://schemas.microsoft.com/office/drawing/2014/main" id="{2FD02122-290A-16F3-E392-DFA9FA5D960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98759" y="4473288"/>
            <a:ext cx="2153412" cy="1049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85334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DFFE8B5-B905-621E-A0C2-0730B86E7186}"/>
              </a:ext>
            </a:extLst>
          </p:cNvPr>
          <p:cNvSpPr>
            <a:spLocks noGrp="1"/>
          </p:cNvSpPr>
          <p:nvPr>
            <p:ph type="title"/>
          </p:nvPr>
        </p:nvSpPr>
        <p:spPr>
          <a:xfrm>
            <a:off x="4942996" y="4267832"/>
            <a:ext cx="3604497" cy="1297115"/>
          </a:xfrm>
        </p:spPr>
        <p:txBody>
          <a:bodyPr vert="horz" lIns="91440" tIns="45720" rIns="91440" bIns="45720" rtlCol="0" anchor="t">
            <a:normAutofit/>
          </a:bodyPr>
          <a:lstStyle/>
          <a:p>
            <a:pPr algn="l">
              <a:lnSpc>
                <a:spcPct val="90000"/>
              </a:lnSpc>
            </a:pPr>
            <a:r>
              <a:rPr lang="en-US" sz="3500" kern="1200">
                <a:solidFill>
                  <a:schemeClr val="tx2"/>
                </a:solidFill>
                <a:latin typeface="+mj-lt"/>
                <a:ea typeface="+mj-ea"/>
                <a:cs typeface="+mj-cs"/>
              </a:rPr>
              <a:t>FIM</a:t>
            </a:r>
          </a:p>
        </p:txBody>
      </p:sp>
      <p:sp>
        <p:nvSpPr>
          <p:cNvPr id="3" name="Espaço Reservado para Conteúdo 2">
            <a:extLst>
              <a:ext uri="{FF2B5EF4-FFF2-40B4-BE49-F238E27FC236}">
                <a16:creationId xmlns:a16="http://schemas.microsoft.com/office/drawing/2014/main" id="{E89EA4ED-348E-F2A9-546A-774E8EAC193D}"/>
              </a:ext>
            </a:extLst>
          </p:cNvPr>
          <p:cNvSpPr>
            <a:spLocks noGrp="1"/>
          </p:cNvSpPr>
          <p:nvPr>
            <p:ph idx="1"/>
          </p:nvPr>
        </p:nvSpPr>
        <p:spPr>
          <a:xfrm>
            <a:off x="4943224" y="3428999"/>
            <a:ext cx="3604268" cy="838831"/>
          </a:xfrm>
        </p:spPr>
        <p:txBody>
          <a:bodyPr vert="horz" lIns="91440" tIns="45720" rIns="91440" bIns="45720" rtlCol="0" anchor="b">
            <a:normAutofit/>
          </a:bodyPr>
          <a:lstStyle/>
          <a:p>
            <a:pPr marL="0" indent="0">
              <a:lnSpc>
                <a:spcPct val="90000"/>
              </a:lnSpc>
              <a:spcBef>
                <a:spcPts val="1000"/>
              </a:spcBef>
              <a:buNone/>
            </a:pPr>
            <a:r>
              <a:rPr lang="en-US" sz="1700" kern="1200">
                <a:solidFill>
                  <a:schemeClr val="tx2"/>
                </a:solidFill>
                <a:latin typeface="+mn-lt"/>
                <a:ea typeface="+mn-ea"/>
                <a:cs typeface="+mn-cs"/>
              </a:rPr>
              <a:t>Muito Obrigado</a:t>
            </a:r>
          </a:p>
        </p:txBody>
      </p:sp>
      <p:pic>
        <p:nvPicPr>
          <p:cNvPr id="7" name="Graphic 6" descr="Winking Face with No Fill">
            <a:extLst>
              <a:ext uri="{FF2B5EF4-FFF2-40B4-BE49-F238E27FC236}">
                <a16:creationId xmlns:a16="http://schemas.microsoft.com/office/drawing/2014/main" id="{1ED706AA-05AC-AFAF-D070-E20227BBAA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5352" y="2333040"/>
            <a:ext cx="3106320" cy="310632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9" name="Group 13">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89" y="-5977"/>
            <a:ext cx="4679005" cy="6863979"/>
            <a:chOff x="305" y="-5977"/>
            <a:chExt cx="6238675" cy="6863979"/>
          </a:xfrm>
        </p:grpSpPr>
        <p:sp>
          <p:nvSpPr>
            <p:cNvPr id="20" name="Freeform: Shape 14">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15">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34379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29" name="Rectangle 5128">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36512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7007F17-20BB-3794-2E6F-4D1C9E19BA93}"/>
              </a:ext>
            </a:extLst>
          </p:cNvPr>
          <p:cNvSpPr>
            <a:spLocks noGrp="1"/>
          </p:cNvSpPr>
          <p:nvPr>
            <p:ph type="title"/>
          </p:nvPr>
        </p:nvSpPr>
        <p:spPr>
          <a:xfrm>
            <a:off x="785059" y="586822"/>
            <a:ext cx="2670189" cy="1645920"/>
          </a:xfrm>
        </p:spPr>
        <p:txBody>
          <a:bodyPr vert="horz" lIns="91440" tIns="45720" rIns="91440" bIns="45720" rtlCol="0" anchor="ctr">
            <a:normAutofit/>
          </a:bodyPr>
          <a:lstStyle/>
          <a:p>
            <a:pPr algn="l">
              <a:lnSpc>
                <a:spcPct val="90000"/>
              </a:lnSpc>
            </a:pPr>
            <a:r>
              <a:rPr lang="en-US" sz="2800" kern="1200">
                <a:solidFill>
                  <a:schemeClr val="tx1"/>
                </a:solidFill>
                <a:latin typeface="+mj-lt"/>
                <a:ea typeface="+mj-ea"/>
                <a:cs typeface="+mj-cs"/>
              </a:rPr>
              <a:t>MonoTarefa x MultiTarefa</a:t>
            </a:r>
          </a:p>
        </p:txBody>
      </p:sp>
      <p:sp>
        <p:nvSpPr>
          <p:cNvPr id="5131" name="Rectangle 5130">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1057739"/>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5133" name="Rectangle 5132">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140292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aixaDeTexto 3">
            <a:extLst>
              <a:ext uri="{FF2B5EF4-FFF2-40B4-BE49-F238E27FC236}">
                <a16:creationId xmlns:a16="http://schemas.microsoft.com/office/drawing/2014/main" id="{AB9B401E-7F96-0674-586E-6A6E2E37845A}"/>
              </a:ext>
            </a:extLst>
          </p:cNvPr>
          <p:cNvSpPr txBox="1"/>
          <p:nvPr/>
        </p:nvSpPr>
        <p:spPr>
          <a:xfrm>
            <a:off x="4013373" y="586822"/>
            <a:ext cx="4501977"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dirty="0"/>
              <a:t>Ou por tempo de execução Ou por necessidade de espera, um processo pode voltar para status de suspensa e outro processo assume seu lugar no processador.</a:t>
            </a:r>
          </a:p>
          <a:p>
            <a:pPr indent="-228600">
              <a:lnSpc>
                <a:spcPct val="90000"/>
              </a:lnSpc>
              <a:spcAft>
                <a:spcPts val="600"/>
              </a:spcAft>
              <a:buFont typeface="Arial" panose="020B0604020202020204" pitchFamily="34" charset="0"/>
              <a:buChar char="•"/>
            </a:pPr>
            <a:r>
              <a:rPr lang="en-US" sz="1600" dirty="0"/>
              <a:t>Processo interrompido por tempo chama-se </a:t>
            </a:r>
            <a:r>
              <a:rPr lang="en-US" sz="1600" i="1" dirty="0"/>
              <a:t>preempção</a:t>
            </a:r>
            <a:r>
              <a:rPr lang="en-US" sz="1600" dirty="0"/>
              <a:t> </a:t>
            </a:r>
          </a:p>
        </p:txBody>
      </p:sp>
      <p:pic>
        <p:nvPicPr>
          <p:cNvPr id="5122" name="Picture 2" descr="O Que é Um Processo Sistemas Operacionais">
            <a:extLst>
              <a:ext uri="{FF2B5EF4-FFF2-40B4-BE49-F238E27FC236}">
                <a16:creationId xmlns:a16="http://schemas.microsoft.com/office/drawing/2014/main" id="{C5888D6A-2655-C4A4-BC46-9CD89347D9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230" y="2734056"/>
            <a:ext cx="8245834" cy="3483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67751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70" name="Rectangle 6164">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O que é thread? Entenda a expressão que bomba na internet - 02/07/2019 -  UOL TILT">
            <a:extLst>
              <a:ext uri="{FF2B5EF4-FFF2-40B4-BE49-F238E27FC236}">
                <a16:creationId xmlns:a16="http://schemas.microsoft.com/office/drawing/2014/main" id="{0EB16082-34F2-3233-3ABD-37301098C0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284"/>
          <a:stretch/>
        </p:blipFill>
        <p:spPr bwMode="auto">
          <a:xfrm>
            <a:off x="3082595" y="10"/>
            <a:ext cx="6061405"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6172" name="Freeform: Shape 6166">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9285"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6169" name="Freeform: Shape 6168">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11665"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D1D37504-4A1D-0583-5DF6-BC963D9E6AB5}"/>
              </a:ext>
            </a:extLst>
          </p:cNvPr>
          <p:cNvSpPr>
            <a:spLocks noGrp="1"/>
          </p:cNvSpPr>
          <p:nvPr>
            <p:ph type="title"/>
          </p:nvPr>
        </p:nvSpPr>
        <p:spPr>
          <a:xfrm>
            <a:off x="358485" y="1122363"/>
            <a:ext cx="3017520" cy="3204134"/>
          </a:xfrm>
        </p:spPr>
        <p:txBody>
          <a:bodyPr vert="horz" lIns="91440" tIns="45720" rIns="91440" bIns="45720" rtlCol="0" anchor="b">
            <a:normAutofit/>
          </a:bodyPr>
          <a:lstStyle/>
          <a:p>
            <a:pPr algn="l">
              <a:lnSpc>
                <a:spcPct val="90000"/>
              </a:lnSpc>
            </a:pPr>
            <a:r>
              <a:rPr lang="en-US" sz="4200"/>
              <a:t>Thread</a:t>
            </a:r>
          </a:p>
        </p:txBody>
      </p:sp>
      <p:sp>
        <p:nvSpPr>
          <p:cNvPr id="6171" name="Rectangle 617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73" name="Rectangle 617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30175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4509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3" name="Rectangle 7174">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84" name="Rectangle 7176">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812" y="4218905"/>
            <a:ext cx="8375585"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23F1C87F-D030-9564-BBE1-21E216EB3B7E}"/>
              </a:ext>
            </a:extLst>
          </p:cNvPr>
          <p:cNvSpPr>
            <a:spLocks noGrp="1"/>
          </p:cNvSpPr>
          <p:nvPr>
            <p:ph type="title"/>
          </p:nvPr>
        </p:nvSpPr>
        <p:spPr>
          <a:xfrm>
            <a:off x="788670" y="4444332"/>
            <a:ext cx="2668849" cy="1645920"/>
          </a:xfrm>
        </p:spPr>
        <p:txBody>
          <a:bodyPr vert="horz" lIns="91440" tIns="45720" rIns="91440" bIns="45720" rtlCol="0" anchor="ctr">
            <a:normAutofit/>
          </a:bodyPr>
          <a:lstStyle/>
          <a:p>
            <a:pPr algn="l">
              <a:lnSpc>
                <a:spcPct val="90000"/>
              </a:lnSpc>
            </a:pPr>
            <a:r>
              <a:rPr lang="en-US" sz="2800" kern="1200">
                <a:solidFill>
                  <a:schemeClr val="tx1"/>
                </a:solidFill>
                <a:latin typeface="+mj-lt"/>
                <a:ea typeface="+mj-ea"/>
                <a:cs typeface="+mj-cs"/>
              </a:rPr>
              <a:t>Thread</a:t>
            </a:r>
          </a:p>
        </p:txBody>
      </p:sp>
      <p:pic>
        <p:nvPicPr>
          <p:cNvPr id="7170" name="Picture 2" descr="Interface gráfica do usuário, Aplicativo&#10;&#10;Descrição gerada automaticamente">
            <a:extLst>
              <a:ext uri="{FF2B5EF4-FFF2-40B4-BE49-F238E27FC236}">
                <a16:creationId xmlns:a16="http://schemas.microsoft.com/office/drawing/2014/main" id="{80A98928-0649-E4FA-E065-DD1C44CADC7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3789" y="374904"/>
            <a:ext cx="7762716" cy="3609664"/>
          </a:xfrm>
          <a:prstGeom prst="rect">
            <a:avLst/>
          </a:prstGeom>
          <a:noFill/>
          <a:extLst>
            <a:ext uri="{909E8E84-426E-40DD-AFC4-6F175D3DCCD1}">
              <a14:hiddenFill xmlns:a14="http://schemas.microsoft.com/office/drawing/2010/main">
                <a:solidFill>
                  <a:srgbClr val="FFFFFF"/>
                </a:solidFill>
              </a14:hiddenFill>
            </a:ext>
          </a:extLst>
        </p:spPr>
      </p:pic>
      <p:sp>
        <p:nvSpPr>
          <p:cNvPr id="7185" name="Rectangle 7178">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806" y="4911518"/>
            <a:ext cx="96012"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186" name="Rectangle 7180">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999776" y="5256704"/>
            <a:ext cx="146304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aixaDeTexto 3">
            <a:extLst>
              <a:ext uri="{FF2B5EF4-FFF2-40B4-BE49-F238E27FC236}">
                <a16:creationId xmlns:a16="http://schemas.microsoft.com/office/drawing/2014/main" id="{EC762154-B5D4-9FD8-C284-52A7DFB58BB5}"/>
              </a:ext>
            </a:extLst>
          </p:cNvPr>
          <p:cNvSpPr txBox="1"/>
          <p:nvPr/>
        </p:nvSpPr>
        <p:spPr>
          <a:xfrm>
            <a:off x="4011930" y="4440602"/>
            <a:ext cx="4505706" cy="1645920"/>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1600" b="0" i="0" dirty="0">
                <a:effectLst/>
              </a:rPr>
              <a:t>A CPU do seu computador não executa o processo em si, ela executa um thread, thread é um subconjunto do processo que está sendo executado realmente, e pode ser definida como a menor unidade de processamento. </a:t>
            </a:r>
            <a:endParaRPr lang="en-US" sz="1600" dirty="0"/>
          </a:p>
        </p:txBody>
      </p:sp>
    </p:spTree>
    <p:extLst>
      <p:ext uri="{BB962C8B-B14F-4D97-AF65-F5344CB8AC3E}">
        <p14:creationId xmlns:p14="http://schemas.microsoft.com/office/powerpoint/2010/main" val="286737216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377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 y="0"/>
            <a:ext cx="91437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2700" y="3984"/>
            <a:ext cx="7032474"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77550" y="3985"/>
            <a:ext cx="7329573"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ítulo 1">
            <a:extLst>
              <a:ext uri="{FF2B5EF4-FFF2-40B4-BE49-F238E27FC236}">
                <a16:creationId xmlns:a16="http://schemas.microsoft.com/office/drawing/2014/main" id="{4D7F8064-8714-277F-8347-AD5F2CF5E5EB}"/>
              </a:ext>
            </a:extLst>
          </p:cNvPr>
          <p:cNvSpPr>
            <a:spLocks noGrp="1"/>
          </p:cNvSpPr>
          <p:nvPr>
            <p:ph type="title"/>
          </p:nvPr>
        </p:nvSpPr>
        <p:spPr>
          <a:xfrm>
            <a:off x="2627048" y="1542402"/>
            <a:ext cx="3890131" cy="2387918"/>
          </a:xfrm>
        </p:spPr>
        <p:txBody>
          <a:bodyPr vert="horz" lIns="91440" tIns="45720" rIns="91440" bIns="45720" rtlCol="0" anchor="b">
            <a:normAutofit/>
          </a:bodyPr>
          <a:lstStyle/>
          <a:p>
            <a:pPr>
              <a:lnSpc>
                <a:spcPct val="90000"/>
              </a:lnSpc>
            </a:pPr>
            <a:r>
              <a:rPr lang="en-US" sz="4500" kern="1200">
                <a:solidFill>
                  <a:schemeClr val="tx2"/>
                </a:solidFill>
                <a:latin typeface="+mj-lt"/>
                <a:ea typeface="+mj-ea"/>
                <a:cs typeface="+mj-cs"/>
              </a:rPr>
              <a:t>Concorrência x Paralelismo</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4155"/>
            <a:ext cx="1886210"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7264295" y="4683666"/>
            <a:ext cx="1886211"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811039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1756</Words>
  <Application>Microsoft Office PowerPoint</Application>
  <PresentationFormat>On-screen Show (4:3)</PresentationFormat>
  <Paragraphs>124</Paragraphs>
  <Slides>50</Slides>
  <Notes>3</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PowerPoint Presentation</vt:lpstr>
      <vt:lpstr>PowerPoint Presentation</vt:lpstr>
      <vt:lpstr>Roteiro</vt:lpstr>
      <vt:lpstr>MonoTarefa x MultiTarefa</vt:lpstr>
      <vt:lpstr>MonoTarefa x MultiTarefa </vt:lpstr>
      <vt:lpstr>MonoTarefa x MultiTarefa</vt:lpstr>
      <vt:lpstr>Thread</vt:lpstr>
      <vt:lpstr>Thread</vt:lpstr>
      <vt:lpstr>Concorrência x Paralelismo</vt:lpstr>
      <vt:lpstr>PowerPoint Presentation</vt:lpstr>
      <vt:lpstr>Concorrência x Paralelismo</vt:lpstr>
      <vt:lpstr>Exemplos</vt:lpstr>
      <vt:lpstr>PowerPoint Presentation</vt:lpstr>
      <vt:lpstr>PowerPoint Presentation</vt:lpstr>
      <vt:lpstr>Realizando as tarefas sequencialmente (Procedural)</vt:lpstr>
      <vt:lpstr>PowerPoint Presentation</vt:lpstr>
      <vt:lpstr>PowerPoint Presentation</vt:lpstr>
      <vt:lpstr>PowerPoint Presentation</vt:lpstr>
      <vt:lpstr>PowerPoint Presentation</vt:lpstr>
      <vt:lpstr>Realizando as tarefas de forma concorrente</vt:lpstr>
      <vt:lpstr>PowerPoint Presentation</vt:lpstr>
      <vt:lpstr>PowerPoint Presentation</vt:lpstr>
      <vt:lpstr>PowerPoint Presentation</vt:lpstr>
      <vt:lpstr>PowerPoint Presentation</vt:lpstr>
      <vt:lpstr>Realizando as tarefas de forma paralela</vt:lpstr>
      <vt:lpstr>PowerPoint Presentation</vt:lpstr>
      <vt:lpstr>PowerPoint Presentation</vt:lpstr>
      <vt:lpstr>PowerPoint Presentation</vt:lpstr>
      <vt:lpstr>Assincronismo e Sincronismo</vt:lpstr>
      <vt:lpstr>PowerPoint Presentation</vt:lpstr>
      <vt:lpstr>PowerPoint Presentation</vt:lpstr>
      <vt:lpstr>Quando Usar Assincronismo</vt:lpstr>
      <vt:lpstr>Quando Usar Paralelismo</vt:lpstr>
      <vt:lpstr>Vantagens: Assincronismo</vt:lpstr>
      <vt:lpstr>Desvantagens: Assincronismo</vt:lpstr>
      <vt:lpstr>Vantagens: Paralelismo</vt:lpstr>
      <vt:lpstr>Desvantagens: Paralelismo</vt:lpstr>
      <vt:lpstr>PowerPoint Presentation</vt:lpstr>
      <vt:lpstr>História</vt:lpstr>
      <vt:lpstr>História</vt:lpstr>
      <vt:lpstr>Exemplos</vt:lpstr>
      <vt:lpstr>Exemplo1</vt:lpstr>
      <vt:lpstr>Resultado 1</vt:lpstr>
      <vt:lpstr>Exemplo2</vt:lpstr>
      <vt:lpstr>Resultado 2</vt:lpstr>
      <vt:lpstr>Exemplo3</vt:lpstr>
      <vt:lpstr>Resultado 3</vt:lpstr>
      <vt:lpstr>Dicas e explicações</vt:lpstr>
      <vt:lpstr>Bibliografia </vt:lpstr>
      <vt:lpstr>FIM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3</cp:revision>
  <dcterms:created xsi:type="dcterms:W3CDTF">2012-08-24T00:53:15Z</dcterms:created>
  <dcterms:modified xsi:type="dcterms:W3CDTF">2023-11-04T11:01:35Z</dcterms:modified>
</cp:coreProperties>
</file>